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4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5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79"/>
  </p:notesMasterIdLst>
  <p:sldIdLst>
    <p:sldId id="1391" r:id="rId2"/>
    <p:sldId id="1316" r:id="rId3"/>
    <p:sldId id="848" r:id="rId4"/>
    <p:sldId id="1210" r:id="rId5"/>
    <p:sldId id="1215" r:id="rId6"/>
    <p:sldId id="1211" r:id="rId7"/>
    <p:sldId id="1212" r:id="rId8"/>
    <p:sldId id="1340" r:id="rId9"/>
    <p:sldId id="1213" r:id="rId10"/>
    <p:sldId id="1214" r:id="rId11"/>
    <p:sldId id="1327" r:id="rId12"/>
    <p:sldId id="1216" r:id="rId13"/>
    <p:sldId id="1339" r:id="rId14"/>
    <p:sldId id="1148" r:id="rId15"/>
    <p:sldId id="1328" r:id="rId16"/>
    <p:sldId id="1330" r:id="rId17"/>
    <p:sldId id="1343" r:id="rId18"/>
    <p:sldId id="1396" r:id="rId19"/>
    <p:sldId id="1246" r:id="rId20"/>
    <p:sldId id="1311" r:id="rId21"/>
    <p:sldId id="1344" r:id="rId22"/>
    <p:sldId id="1397" r:id="rId23"/>
    <p:sldId id="1398" r:id="rId24"/>
    <p:sldId id="1245" r:id="rId25"/>
    <p:sldId id="1347" r:id="rId26"/>
    <p:sldId id="1348" r:id="rId27"/>
    <p:sldId id="1349" r:id="rId28"/>
    <p:sldId id="1350" r:id="rId29"/>
    <p:sldId id="1329" r:id="rId30"/>
    <p:sldId id="1351" r:id="rId31"/>
    <p:sldId id="1352" r:id="rId32"/>
    <p:sldId id="1353" r:id="rId33"/>
    <p:sldId id="1354" r:id="rId34"/>
    <p:sldId id="1356" r:id="rId35"/>
    <p:sldId id="1357" r:id="rId36"/>
    <p:sldId id="1358" r:id="rId37"/>
    <p:sldId id="1360" r:id="rId38"/>
    <p:sldId id="1313" r:id="rId39"/>
    <p:sldId id="1261" r:id="rId40"/>
    <p:sldId id="1361" r:id="rId41"/>
    <p:sldId id="1362" r:id="rId42"/>
    <p:sldId id="1363" r:id="rId43"/>
    <p:sldId id="1364" r:id="rId44"/>
    <p:sldId id="1365" r:id="rId45"/>
    <p:sldId id="1367" r:id="rId46"/>
    <p:sldId id="1368" r:id="rId47"/>
    <p:sldId id="1369" r:id="rId48"/>
    <p:sldId id="1370" r:id="rId49"/>
    <p:sldId id="1371" r:id="rId50"/>
    <p:sldId id="1372" r:id="rId51"/>
    <p:sldId id="1373" r:id="rId52"/>
    <p:sldId id="1374" r:id="rId53"/>
    <p:sldId id="1375" r:id="rId54"/>
    <p:sldId id="1376" r:id="rId55"/>
    <p:sldId id="1377" r:id="rId56"/>
    <p:sldId id="1378" r:id="rId57"/>
    <p:sldId id="1379" r:id="rId58"/>
    <p:sldId id="1380" r:id="rId59"/>
    <p:sldId id="1381" r:id="rId60"/>
    <p:sldId id="1382" r:id="rId61"/>
    <p:sldId id="1388" r:id="rId62"/>
    <p:sldId id="1400" r:id="rId63"/>
    <p:sldId id="1075" r:id="rId64"/>
    <p:sldId id="1389" r:id="rId65"/>
    <p:sldId id="1237" r:id="rId66"/>
    <p:sldId id="1390" r:id="rId67"/>
    <p:sldId id="1076" r:id="rId68"/>
    <p:sldId id="1084" r:id="rId69"/>
    <p:sldId id="1251" r:id="rId70"/>
    <p:sldId id="1077" r:id="rId71"/>
    <p:sldId id="1143" r:id="rId72"/>
    <p:sldId id="1392" r:id="rId73"/>
    <p:sldId id="1393" r:id="rId74"/>
    <p:sldId id="1399" r:id="rId75"/>
    <p:sldId id="1394" r:id="rId76"/>
    <p:sldId id="1395" r:id="rId77"/>
    <p:sldId id="1401" r:id="rId78"/>
  </p:sldIdLst>
  <p:sldSz cx="9906000" cy="6858000" type="A4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47E450A-85E3-4AF8-8FAA-D63A32BCC855}">
          <p14:sldIdLst>
            <p14:sldId id="1391"/>
            <p14:sldId id="1316"/>
            <p14:sldId id="848"/>
            <p14:sldId id="1210"/>
            <p14:sldId id="1215"/>
            <p14:sldId id="1211"/>
            <p14:sldId id="1212"/>
            <p14:sldId id="1340"/>
            <p14:sldId id="1213"/>
            <p14:sldId id="1214"/>
            <p14:sldId id="1327"/>
            <p14:sldId id="1216"/>
            <p14:sldId id="1339"/>
            <p14:sldId id="1148"/>
            <p14:sldId id="1328"/>
            <p14:sldId id="1330"/>
            <p14:sldId id="1343"/>
            <p14:sldId id="1396"/>
            <p14:sldId id="1246"/>
            <p14:sldId id="1311"/>
            <p14:sldId id="1344"/>
            <p14:sldId id="1397"/>
            <p14:sldId id="1398"/>
            <p14:sldId id="1245"/>
            <p14:sldId id="1347"/>
            <p14:sldId id="1348"/>
            <p14:sldId id="1349"/>
            <p14:sldId id="1350"/>
            <p14:sldId id="1329"/>
            <p14:sldId id="1351"/>
            <p14:sldId id="1352"/>
            <p14:sldId id="1353"/>
            <p14:sldId id="1354"/>
            <p14:sldId id="1356"/>
            <p14:sldId id="1357"/>
            <p14:sldId id="1358"/>
            <p14:sldId id="1360"/>
            <p14:sldId id="1313"/>
            <p14:sldId id="1261"/>
            <p14:sldId id="1361"/>
            <p14:sldId id="1362"/>
            <p14:sldId id="1363"/>
            <p14:sldId id="1364"/>
            <p14:sldId id="1365"/>
            <p14:sldId id="1367"/>
            <p14:sldId id="1368"/>
            <p14:sldId id="1369"/>
            <p14:sldId id="1370"/>
            <p14:sldId id="1371"/>
            <p14:sldId id="1372"/>
            <p14:sldId id="1373"/>
            <p14:sldId id="1374"/>
            <p14:sldId id="1375"/>
            <p14:sldId id="1376"/>
            <p14:sldId id="1377"/>
            <p14:sldId id="1378"/>
            <p14:sldId id="1379"/>
            <p14:sldId id="1380"/>
            <p14:sldId id="1381"/>
            <p14:sldId id="1382"/>
            <p14:sldId id="1388"/>
            <p14:sldId id="1400"/>
            <p14:sldId id="1075"/>
            <p14:sldId id="1389"/>
            <p14:sldId id="1237"/>
            <p14:sldId id="1390"/>
            <p14:sldId id="1076"/>
            <p14:sldId id="1084"/>
            <p14:sldId id="1251"/>
            <p14:sldId id="1077"/>
            <p14:sldId id="1143"/>
            <p14:sldId id="1392"/>
            <p14:sldId id="1393"/>
            <p14:sldId id="1399"/>
            <p14:sldId id="1394"/>
            <p14:sldId id="1395"/>
            <p14:sldId id="1401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731" userDrawn="1">
          <p15:clr>
            <a:srgbClr val="A4A3A4"/>
          </p15:clr>
        </p15:guide>
        <p15:guide id="7" pos="3120" userDrawn="1">
          <p15:clr>
            <a:srgbClr val="A4A3A4"/>
          </p15:clr>
        </p15:guide>
        <p15:guide id="8" pos="6091" userDrawn="1">
          <p15:clr>
            <a:srgbClr val="A4A3A4"/>
          </p15:clr>
        </p15:guide>
        <p15:guide id="9" pos="194" userDrawn="1">
          <p15:clr>
            <a:srgbClr val="A4A3A4"/>
          </p15:clr>
        </p15:guide>
        <p15:guide id="12" orient="horz" pos="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FF0000"/>
    <a:srgbClr val="31859C"/>
    <a:srgbClr val="1F497D"/>
    <a:srgbClr val="376092"/>
    <a:srgbClr val="BFBFBF"/>
    <a:srgbClr val="FCD5B5"/>
    <a:srgbClr val="315B8D"/>
    <a:srgbClr val="FF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2" autoAdjust="0"/>
    <p:restoredTop sz="95320" autoAdjust="0"/>
  </p:normalViewPr>
  <p:slideViewPr>
    <p:cSldViewPr snapToObjects="1" showGuides="1">
      <p:cViewPr varScale="1">
        <p:scale>
          <a:sx n="115" d="100"/>
          <a:sy n="115" d="100"/>
        </p:scale>
        <p:origin x="750" y="108"/>
      </p:cViewPr>
      <p:guideLst>
        <p:guide orient="horz" pos="731"/>
        <p:guide pos="3120"/>
        <p:guide pos="6091"/>
        <p:guide pos="194"/>
        <p:guide orient="horz" pos="64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0" d="100"/>
          <a:sy n="60" d="100"/>
        </p:scale>
        <p:origin x="339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#,##0.0_ </c:formatCode>
                <c:ptCount val="3"/>
                <c:pt idx="0">
                  <c:v>68.5</c:v>
                </c:pt>
                <c:pt idx="1">
                  <c:v>73.099999999999994</c:v>
                </c:pt>
                <c:pt idx="2">
                  <c:v>77.900000000000006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4B-4886-91F9-A043AC0A9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49424112"/>
        <c:axId val="-249438256"/>
      </c:lineChart>
      <c:catAx>
        <c:axId val="-24942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38256"/>
        <c:crosses val="autoZero"/>
        <c:auto val="1"/>
        <c:lblAlgn val="ctr"/>
        <c:lblOffset val="100"/>
        <c:noMultiLvlLbl val="0"/>
      </c:catAx>
      <c:valAx>
        <c:axId val="-24943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1400" b="0" dirty="0" smtClean="0">
                <a:latin typeface="+mn-ea"/>
                <a:ea typeface="+mn-ea"/>
              </a:rPr>
              <a:t>[</a:t>
            </a:r>
            <a:r>
              <a:rPr lang="ko-KR" altLang="en-US" sz="1400" b="0" dirty="0" smtClean="0">
                <a:latin typeface="+mn-ea"/>
                <a:ea typeface="+mn-ea"/>
              </a:rPr>
              <a:t>성별</a:t>
            </a:r>
            <a:r>
              <a:rPr lang="en-US" sz="1400" b="0" dirty="0" smtClean="0">
                <a:latin typeface="+mn-ea"/>
                <a:ea typeface="+mn-ea"/>
              </a:rPr>
              <a:t>]</a:t>
            </a:r>
            <a:endParaRPr lang="ko-KR" sz="1400" b="0" dirty="0">
              <a:latin typeface="+mn-ea"/>
              <a:ea typeface="+mn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9.5181322637408958E-2"/>
          <c:y val="0.14102596696397676"/>
          <c:w val="0.87962058686198452"/>
          <c:h val="0.7546626837002040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 만족도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남성</c:v>
                </c:pt>
                <c:pt idx="1">
                  <c:v>여성</c:v>
                </c:pt>
              </c:strCache>
            </c:strRef>
          </c:cat>
          <c:val>
            <c:numRef>
              <c:f>Sheet1!$B$2:$C$2</c:f>
              <c:numCache>
                <c:formatCode>###0.0</c:formatCode>
                <c:ptCount val="2"/>
                <c:pt idx="0">
                  <c:v>81.3</c:v>
                </c:pt>
                <c:pt idx="1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6-42FA-A761-8F6290835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9427920"/>
        <c:axId val="-249439888"/>
      </c:barChart>
      <c:catAx>
        <c:axId val="-24942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39888"/>
        <c:crosses val="autoZero"/>
        <c:auto val="1"/>
        <c:lblAlgn val="ctr"/>
        <c:lblOffset val="100"/>
        <c:noMultiLvlLbl val="0"/>
      </c:catAx>
      <c:valAx>
        <c:axId val="-24943988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7920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[</a:t>
            </a:r>
            <a:r>
              <a:rPr lang="ko-KR" altLang="en-US" sz="1400" dirty="0" smtClean="0"/>
              <a:t>연령대</a:t>
            </a:r>
            <a:r>
              <a:rPr lang="en-US" sz="1400" dirty="0" smtClean="0"/>
              <a:t>]</a:t>
            </a:r>
            <a:endParaRPr lang="ko-K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종합만족도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20대~30대</c:v>
                </c:pt>
                <c:pt idx="1">
                  <c:v>40대</c:v>
                </c:pt>
                <c:pt idx="2">
                  <c:v>50대</c:v>
                </c:pt>
                <c:pt idx="3">
                  <c:v>60대 이상</c:v>
                </c:pt>
              </c:strCache>
            </c:strRef>
          </c:cat>
          <c:val>
            <c:numRef>
              <c:f>Sheet1!$B$2:$E$2</c:f>
              <c:numCache>
                <c:formatCode>0.0_);[Red]\(0.0\)</c:formatCode>
                <c:ptCount val="4"/>
                <c:pt idx="0">
                  <c:v>93.169642857499994</c:v>
                </c:pt>
                <c:pt idx="1">
                  <c:v>81.181991360000012</c:v>
                </c:pt>
                <c:pt idx="2">
                  <c:v>67.838994036315796</c:v>
                </c:pt>
                <c:pt idx="3">
                  <c:v>78.199017658333347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5-47CF-8414-45D4625BC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9427376"/>
        <c:axId val="-249426832"/>
      </c:barChart>
      <c:catAx>
        <c:axId val="-24942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6832"/>
        <c:crosses val="autoZero"/>
        <c:auto val="1"/>
        <c:lblAlgn val="ctr"/>
        <c:lblOffset val="100"/>
        <c:noMultiLvlLbl val="0"/>
      </c:catAx>
      <c:valAx>
        <c:axId val="-24942683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7376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남성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Sheet1!$B$2:$B$9</c:f>
              <c:numCache>
                <c:formatCode>0.0_);[Red]\(0.0\)</c:formatCode>
                <c:ptCount val="8"/>
                <c:pt idx="0">
                  <c:v>84.027777777777771</c:v>
                </c:pt>
                <c:pt idx="1">
                  <c:v>83.703703704166671</c:v>
                </c:pt>
                <c:pt idx="2">
                  <c:v>84.583333333333329</c:v>
                </c:pt>
                <c:pt idx="3">
                  <c:v>69.305555555555557</c:v>
                </c:pt>
                <c:pt idx="4">
                  <c:v>88</c:v>
                </c:pt>
                <c:pt idx="5">
                  <c:v>82.962962962222221</c:v>
                </c:pt>
                <c:pt idx="6">
                  <c:v>81.203703704166657</c:v>
                </c:pt>
                <c:pt idx="7">
                  <c:v>82.592592592499997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7-4272-B251-388CB4912D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여성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Sheet1!$C$2:$C$9</c:f>
              <c:numCache>
                <c:formatCode>0.0_);[Red]\(0.0\)</c:formatCode>
                <c:ptCount val="8"/>
                <c:pt idx="0">
                  <c:v>78.571428571428569</c:v>
                </c:pt>
                <c:pt idx="1">
                  <c:v>76.904761905000001</c:v>
                </c:pt>
                <c:pt idx="2">
                  <c:v>75</c:v>
                </c:pt>
                <c:pt idx="3">
                  <c:v>60.535714285714285</c:v>
                </c:pt>
                <c:pt idx="4">
                  <c:v>90</c:v>
                </c:pt>
                <c:pt idx="5">
                  <c:v>78.333333332857137</c:v>
                </c:pt>
                <c:pt idx="6">
                  <c:v>71.428571428571431</c:v>
                </c:pt>
                <c:pt idx="7">
                  <c:v>74.761904762142848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7-4272-B251-388CB4912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45872"/>
        <c:axId val="-249423568"/>
      </c:barChart>
      <c:catAx>
        <c:axId val="-24944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3568"/>
        <c:crosses val="autoZero"/>
        <c:auto val="1"/>
        <c:lblAlgn val="ctr"/>
        <c:lblOffset val="100"/>
        <c:noMultiLvlLbl val="0"/>
      </c:catAx>
      <c:valAx>
        <c:axId val="-24942356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587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남성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Sheet1!$B$2:$B$10</c:f>
              <c:numCache>
                <c:formatCode>0.0_);[Red]\(0.0\)</c:formatCode>
                <c:ptCount val="9"/>
                <c:pt idx="0">
                  <c:v>78.611111111111114</c:v>
                </c:pt>
                <c:pt idx="1">
                  <c:v>80.333333333333329</c:v>
                </c:pt>
                <c:pt idx="2">
                  <c:v>78.88888888861112</c:v>
                </c:pt>
                <c:pt idx="3">
                  <c:v>81.666666666666671</c:v>
                </c:pt>
                <c:pt idx="4">
                  <c:v>75.555555555833337</c:v>
                </c:pt>
                <c:pt idx="5">
                  <c:v>73.888888888888886</c:v>
                </c:pt>
                <c:pt idx="6">
                  <c:v>81.851851851944446</c:v>
                </c:pt>
                <c:pt idx="7">
                  <c:v>86.555555555555557</c:v>
                </c:pt>
                <c:pt idx="8">
                  <c:v>88.194444444444443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F-48F1-8A33-6285204E7F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여성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Sheet1!$C$2:$C$10</c:f>
              <c:numCache>
                <c:formatCode>0.0_);[Red]\(0.0\)</c:formatCode>
                <c:ptCount val="9"/>
                <c:pt idx="0">
                  <c:v>70</c:v>
                </c:pt>
                <c:pt idx="1">
                  <c:v>71.857142857142861</c:v>
                </c:pt>
                <c:pt idx="2">
                  <c:v>70.238095237857152</c:v>
                </c:pt>
                <c:pt idx="3">
                  <c:v>73.33333333321427</c:v>
                </c:pt>
                <c:pt idx="4">
                  <c:v>69.523809523214283</c:v>
                </c:pt>
                <c:pt idx="5">
                  <c:v>66.071428571428569</c:v>
                </c:pt>
                <c:pt idx="6">
                  <c:v>77.142857142857139</c:v>
                </c:pt>
                <c:pt idx="7">
                  <c:v>77.714285714285708</c:v>
                </c:pt>
                <c:pt idx="8">
                  <c:v>81.071428571428569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F-48F1-8A33-6285204E7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29552"/>
        <c:axId val="-249430096"/>
      </c:barChart>
      <c:catAx>
        <c:axId val="-24942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200" b="0" i="0" u="none" strike="noStrike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30096"/>
        <c:crosses val="autoZero"/>
        <c:auto val="1"/>
        <c:lblAlgn val="ctr"/>
        <c:lblOffset val="100"/>
        <c:noMultiLvlLbl val="0"/>
      </c:catAx>
      <c:valAx>
        <c:axId val="-24943009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955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523735697837797"/>
          <c:y val="1.8567988933283656E-2"/>
          <c:w val="0.20784790942188824"/>
          <c:h val="5.1166018533387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20대 ~ 30대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8000"/>
                  </a:schemeClr>
                </a:gs>
                <a:gs pos="75000">
                  <a:schemeClr val="accent1">
                    <a:shade val="58000"/>
                    <a:lumMod val="60000"/>
                    <a:lumOff val="40000"/>
                  </a:schemeClr>
                </a:gs>
                <a:gs pos="51000">
                  <a:schemeClr val="accent1">
                    <a:shade val="58000"/>
                    <a:alpha val="75000"/>
                  </a:schemeClr>
                </a:gs>
                <a:gs pos="100000">
                  <a:schemeClr val="accent1">
                    <a:shade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Sheet1!$B$2:$B$9</c:f>
              <c:numCache>
                <c:formatCode>0.0_);[Red]\(0.0\)</c:formatCode>
                <c:ptCount val="8"/>
                <c:pt idx="0">
                  <c:v>94.375</c:v>
                </c:pt>
                <c:pt idx="1">
                  <c:v>95.833333333750005</c:v>
                </c:pt>
                <c:pt idx="2">
                  <c:v>95</c:v>
                </c:pt>
                <c:pt idx="3">
                  <c:v>88.75</c:v>
                </c:pt>
                <c:pt idx="4">
                  <c:v>100</c:v>
                </c:pt>
                <c:pt idx="5">
                  <c:v>94.166666666249995</c:v>
                </c:pt>
                <c:pt idx="6">
                  <c:v>93.75</c:v>
                </c:pt>
                <c:pt idx="7">
                  <c:v>95.833333332500004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A-476A-96EE-D925035B9A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40대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Sheet1!$C$2:$C$9</c:f>
              <c:numCache>
                <c:formatCode>0.0_);[Red]\(0.0\)</c:formatCode>
                <c:ptCount val="8"/>
                <c:pt idx="0">
                  <c:v>86.315789473684205</c:v>
                </c:pt>
                <c:pt idx="1">
                  <c:v>86.315789474210533</c:v>
                </c:pt>
                <c:pt idx="2">
                  <c:v>88.94736842105263</c:v>
                </c:pt>
                <c:pt idx="3">
                  <c:v>65</c:v>
                </c:pt>
                <c:pt idx="4">
                  <c:v>85</c:v>
                </c:pt>
                <c:pt idx="5">
                  <c:v>82.80701754263157</c:v>
                </c:pt>
                <c:pt idx="6">
                  <c:v>84.561403509473692</c:v>
                </c:pt>
                <c:pt idx="7">
                  <c:v>79.649122807368428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A-476A-96EE-D925035B9A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86000"/>
                  </a:schemeClr>
                </a:gs>
                <a:gs pos="75000">
                  <a:schemeClr val="accent1">
                    <a:tint val="86000"/>
                    <a:lumMod val="60000"/>
                    <a:lumOff val="40000"/>
                  </a:schemeClr>
                </a:gs>
                <a:gs pos="51000">
                  <a:schemeClr val="accent1">
                    <a:tint val="86000"/>
                    <a:alpha val="75000"/>
                  </a:schemeClr>
                </a:gs>
                <a:gs pos="100000">
                  <a:schemeClr val="accent1">
                    <a:tint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Sheet1!$D$2:$D$9</c:f>
              <c:numCache>
                <c:formatCode>0.0_);[Red]\(0.0\)</c:formatCode>
                <c:ptCount val="8"/>
                <c:pt idx="0">
                  <c:v>73.15789473684211</c:v>
                </c:pt>
                <c:pt idx="1">
                  <c:v>69.824561403684214</c:v>
                </c:pt>
                <c:pt idx="2">
                  <c:v>66.315789473684205</c:v>
                </c:pt>
                <c:pt idx="3">
                  <c:v>55</c:v>
                </c:pt>
                <c:pt idx="4">
                  <c:v>80</c:v>
                </c:pt>
                <c:pt idx="5">
                  <c:v>71.228070175263156</c:v>
                </c:pt>
                <c:pt idx="6">
                  <c:v>65.438596491052635</c:v>
                </c:pt>
                <c:pt idx="7">
                  <c:v>69.824561404210542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A-476A-96EE-D925035B9A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60대 이상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Sheet1!$E$2:$E$9</c:f>
              <c:numCache>
                <c:formatCode>0.0_);[Red]\(0.0\)</c:formatCode>
                <c:ptCount val="8"/>
                <c:pt idx="0">
                  <c:v>80</c:v>
                </c:pt>
                <c:pt idx="1">
                  <c:v>79.629629630000011</c:v>
                </c:pt>
                <c:pt idx="2">
                  <c:v>79.722222222222229</c:v>
                </c:pt>
                <c:pt idx="3">
                  <c:v>66.666666666666671</c:v>
                </c:pt>
                <c:pt idx="4">
                  <c:v>90</c:v>
                </c:pt>
                <c:pt idx="5">
                  <c:v>83.333333332777769</c:v>
                </c:pt>
                <c:pt idx="6">
                  <c:v>73.518518518888897</c:v>
                </c:pt>
                <c:pt idx="7">
                  <c:v>81.111111110555555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0A-476A-96EE-D925035B9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45872"/>
        <c:axId val="-249423568"/>
      </c:barChart>
      <c:catAx>
        <c:axId val="-24944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3568"/>
        <c:crosses val="autoZero"/>
        <c:auto val="1"/>
        <c:lblAlgn val="ctr"/>
        <c:lblOffset val="100"/>
        <c:noMultiLvlLbl val="0"/>
      </c:catAx>
      <c:valAx>
        <c:axId val="-24942356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587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20대 ~ 30대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8000"/>
                  </a:schemeClr>
                </a:gs>
                <a:gs pos="75000">
                  <a:schemeClr val="accent1">
                    <a:shade val="58000"/>
                    <a:lumMod val="60000"/>
                    <a:lumOff val="40000"/>
                  </a:schemeClr>
                </a:gs>
                <a:gs pos="51000">
                  <a:schemeClr val="accent1">
                    <a:shade val="58000"/>
                    <a:alpha val="75000"/>
                  </a:schemeClr>
                </a:gs>
                <a:gs pos="100000">
                  <a:schemeClr val="accent1">
                    <a:shade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Sheet1!$B$2:$B$10</c:f>
              <c:numCache>
                <c:formatCode>0.0_);[Red]\(0.0\)</c:formatCode>
                <c:ptCount val="9"/>
                <c:pt idx="0">
                  <c:v>92.5</c:v>
                </c:pt>
                <c:pt idx="1">
                  <c:v>87</c:v>
                </c:pt>
                <c:pt idx="2">
                  <c:v>93.33333333249999</c:v>
                </c:pt>
                <c:pt idx="3">
                  <c:v>94.166666666249995</c:v>
                </c:pt>
                <c:pt idx="4">
                  <c:v>94.166666666249995</c:v>
                </c:pt>
                <c:pt idx="5">
                  <c:v>91.25</c:v>
                </c:pt>
                <c:pt idx="6">
                  <c:v>92.5</c:v>
                </c:pt>
                <c:pt idx="7">
                  <c:v>95</c:v>
                </c:pt>
                <c:pt idx="8">
                  <c:v>94.375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1-4E18-9AE0-B77EF838A5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40대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Sheet1!$C$2:$C$10</c:f>
              <c:numCache>
                <c:formatCode>0.0_);[Red]\(0.0\)</c:formatCode>
                <c:ptCount val="9"/>
                <c:pt idx="0">
                  <c:v>75.78947368421052</c:v>
                </c:pt>
                <c:pt idx="1">
                  <c:v>76.421052631578945</c:v>
                </c:pt>
                <c:pt idx="2">
                  <c:v>78.947368420526303</c:v>
                </c:pt>
                <c:pt idx="3">
                  <c:v>84.21052631578948</c:v>
                </c:pt>
                <c:pt idx="4">
                  <c:v>73.684210526315795</c:v>
                </c:pt>
                <c:pt idx="5">
                  <c:v>71.578947368421055</c:v>
                </c:pt>
                <c:pt idx="6">
                  <c:v>78.421052631578945</c:v>
                </c:pt>
                <c:pt idx="7">
                  <c:v>87.78947368421052</c:v>
                </c:pt>
                <c:pt idx="8">
                  <c:v>86.578947368421055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1-4E18-9AE0-B77EF838A5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86000"/>
                  </a:schemeClr>
                </a:gs>
                <a:gs pos="75000">
                  <a:schemeClr val="accent1">
                    <a:tint val="86000"/>
                    <a:lumMod val="60000"/>
                    <a:lumOff val="40000"/>
                  </a:schemeClr>
                </a:gs>
                <a:gs pos="51000">
                  <a:schemeClr val="accent1">
                    <a:tint val="86000"/>
                    <a:alpha val="75000"/>
                  </a:schemeClr>
                </a:gs>
                <a:gs pos="100000">
                  <a:schemeClr val="accent1">
                    <a:tint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Sheet1!$D$2:$D$10</c:f>
              <c:numCache>
                <c:formatCode>0.0_);[Red]\(0.0\)</c:formatCode>
                <c:ptCount val="9"/>
                <c:pt idx="0">
                  <c:v>64.736842105263165</c:v>
                </c:pt>
                <c:pt idx="1">
                  <c:v>69.684210526315795</c:v>
                </c:pt>
                <c:pt idx="2">
                  <c:v>62.456140351052632</c:v>
                </c:pt>
                <c:pt idx="3">
                  <c:v>66.315789473684205</c:v>
                </c:pt>
                <c:pt idx="4">
                  <c:v>60.701754386315784</c:v>
                </c:pt>
                <c:pt idx="5">
                  <c:v>58.421052631578945</c:v>
                </c:pt>
                <c:pt idx="6">
                  <c:v>75.263157894736835</c:v>
                </c:pt>
                <c:pt idx="7">
                  <c:v>72.84210526315789</c:v>
                </c:pt>
                <c:pt idx="8">
                  <c:v>79.473684210526315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71-4E18-9AE0-B77EF838A59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60대 이상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Sheet1!$E$2:$E$10</c:f>
              <c:numCache>
                <c:formatCode>0.0_);[Red]\(0.0\)</c:formatCode>
                <c:ptCount val="9"/>
                <c:pt idx="0">
                  <c:v>76.666666666666671</c:v>
                </c:pt>
                <c:pt idx="1">
                  <c:v>79.555555555555557</c:v>
                </c:pt>
                <c:pt idx="2">
                  <c:v>76.296296296111123</c:v>
                </c:pt>
                <c:pt idx="3">
                  <c:v>76.666666666666671</c:v>
                </c:pt>
                <c:pt idx="4">
                  <c:v>75.555555555000012</c:v>
                </c:pt>
                <c:pt idx="5">
                  <c:v>72.777777777777771</c:v>
                </c:pt>
                <c:pt idx="6">
                  <c:v>80.370370370555563</c:v>
                </c:pt>
                <c:pt idx="7">
                  <c:v>82.222222222222229</c:v>
                </c:pt>
                <c:pt idx="8">
                  <c:v>85.277777777777771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71-4E18-9AE0-B77EF838A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29552"/>
        <c:axId val="-249430096"/>
      </c:barChart>
      <c:catAx>
        <c:axId val="-24942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200" b="0" i="0" u="none" strike="noStrike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30096"/>
        <c:crosses val="autoZero"/>
        <c:auto val="1"/>
        <c:lblAlgn val="ctr"/>
        <c:lblOffset val="100"/>
        <c:noMultiLvlLbl val="0"/>
      </c:catAx>
      <c:valAx>
        <c:axId val="-24943009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955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563759789731158"/>
          <c:y val="1.8567988933283656E-2"/>
          <c:w val="0.86631607556878099"/>
          <c:h val="5.1166018533387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1400" b="0" dirty="0" smtClean="0">
                <a:latin typeface="+mn-ea"/>
                <a:ea typeface="+mn-ea"/>
              </a:rPr>
              <a:t>[</a:t>
            </a:r>
            <a:r>
              <a:rPr lang="ko-KR" sz="1400" b="0" dirty="0" smtClean="0">
                <a:latin typeface="+mn-ea"/>
                <a:ea typeface="+mn-ea"/>
              </a:rPr>
              <a:t>직급</a:t>
            </a:r>
            <a:r>
              <a:rPr lang="en-US" sz="1400" b="0" dirty="0">
                <a:latin typeface="+mn-ea"/>
                <a:ea typeface="+mn-ea"/>
              </a:rPr>
              <a:t>]</a:t>
            </a:r>
            <a:endParaRPr lang="ko-KR" sz="1400" b="0" dirty="0">
              <a:latin typeface="+mn-ea"/>
              <a:ea typeface="+mn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9.5181322637408958E-2"/>
          <c:y val="0.14102596696397676"/>
          <c:w val="0.87962058686198452"/>
          <c:h val="0.7546626837002040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 만족도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연구교수</c:v>
                </c:pt>
                <c:pt idx="1">
                  <c:v>조교수</c:v>
                </c:pt>
                <c:pt idx="2">
                  <c:v>부교수</c:v>
                </c:pt>
                <c:pt idx="3">
                  <c:v>교수</c:v>
                </c:pt>
              </c:strCache>
            </c:strRef>
          </c:cat>
          <c:val>
            <c:numRef>
              <c:f>Sheet1!$B$2:$E$2</c:f>
              <c:numCache>
                <c:formatCode>0.0_);[Red]\(0.0\)</c:formatCode>
                <c:ptCount val="4"/>
                <c:pt idx="0">
                  <c:v>86.786593948571422</c:v>
                </c:pt>
                <c:pt idx="1">
                  <c:v>73.928571426666664</c:v>
                </c:pt>
                <c:pt idx="2">
                  <c:v>74.962849500526318</c:v>
                </c:pt>
                <c:pt idx="3">
                  <c:v>77.256447253125003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6-42FA-A761-8F6290835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9425200"/>
        <c:axId val="-249449136"/>
      </c:barChart>
      <c:catAx>
        <c:axId val="-24942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9136"/>
        <c:crosses val="autoZero"/>
        <c:auto val="1"/>
        <c:lblAlgn val="ctr"/>
        <c:lblOffset val="100"/>
        <c:noMultiLvlLbl val="0"/>
      </c:catAx>
      <c:valAx>
        <c:axId val="-24944913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5200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[</a:t>
            </a:r>
            <a:r>
              <a:rPr lang="ko-KR" sz="1400"/>
              <a:t>근속연수</a:t>
            </a:r>
            <a:r>
              <a:rPr lang="en-US" sz="1400"/>
              <a:t>]</a:t>
            </a:r>
            <a:endParaRPr lang="ko-K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종합만족도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3년 미만</c:v>
                </c:pt>
                <c:pt idx="1">
                  <c:v>3년 이상~7년 미만</c:v>
                </c:pt>
                <c:pt idx="2">
                  <c:v>7년 이상~10년 미만</c:v>
                </c:pt>
                <c:pt idx="3">
                  <c:v>10년 이상~20년 미만</c:v>
                </c:pt>
                <c:pt idx="4">
                  <c:v>20년 이상</c:v>
                </c:pt>
              </c:strCache>
            </c:strRef>
          </c:cat>
          <c:val>
            <c:numRef>
              <c:f>Sheet1!$B$2:$F$2</c:f>
              <c:numCache>
                <c:formatCode>0.0_);[Red]\(0.0\)</c:formatCode>
                <c:ptCount val="5"/>
                <c:pt idx="0">
                  <c:v>84.060798548421062</c:v>
                </c:pt>
                <c:pt idx="1">
                  <c:v>77.727272726363637</c:v>
                </c:pt>
                <c:pt idx="2">
                  <c:v>81.14709443000001</c:v>
                </c:pt>
                <c:pt idx="3">
                  <c:v>73.839812353124984</c:v>
                </c:pt>
                <c:pt idx="4">
                  <c:v>73.296973961428577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5-47CF-8414-45D4625BC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9448592"/>
        <c:axId val="-249448048"/>
      </c:barChart>
      <c:catAx>
        <c:axId val="-24944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8048"/>
        <c:crosses val="autoZero"/>
        <c:auto val="1"/>
        <c:lblAlgn val="ctr"/>
        <c:lblOffset val="100"/>
        <c:noMultiLvlLbl val="0"/>
      </c:catAx>
      <c:valAx>
        <c:axId val="-24944804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8592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연구교수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8000"/>
                  </a:schemeClr>
                </a:gs>
                <a:gs pos="75000">
                  <a:schemeClr val="accent1">
                    <a:shade val="58000"/>
                    <a:lumMod val="60000"/>
                    <a:lumOff val="40000"/>
                  </a:schemeClr>
                </a:gs>
                <a:gs pos="51000">
                  <a:schemeClr val="accent1">
                    <a:shade val="58000"/>
                    <a:alpha val="75000"/>
                  </a:schemeClr>
                </a:gs>
                <a:gs pos="100000">
                  <a:schemeClr val="accent1">
                    <a:shade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Sheet1!$B$2:$B$9</c:f>
              <c:numCache>
                <c:formatCode>0.0_);[Red]\(0.0\)</c:formatCode>
                <c:ptCount val="8"/>
                <c:pt idx="0">
                  <c:v>93.214285714285708</c:v>
                </c:pt>
                <c:pt idx="1">
                  <c:v>91.428571429285711</c:v>
                </c:pt>
                <c:pt idx="2">
                  <c:v>91.785714285714292</c:v>
                </c:pt>
                <c:pt idx="3">
                  <c:v>75.714285714285708</c:v>
                </c:pt>
                <c:pt idx="4">
                  <c:v>90</c:v>
                </c:pt>
                <c:pt idx="5">
                  <c:v>88.095238094999999</c:v>
                </c:pt>
                <c:pt idx="6">
                  <c:v>88.809523809285707</c:v>
                </c:pt>
                <c:pt idx="7">
                  <c:v>90.47619047571429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0-4AFF-84BD-5EEB95134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조교수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Sheet1!$C$2:$C$9</c:f>
              <c:numCache>
                <c:formatCode>0.0_);[Red]\(0.0\)</c:formatCode>
                <c:ptCount val="8"/>
                <c:pt idx="0">
                  <c:v>76</c:v>
                </c:pt>
                <c:pt idx="1">
                  <c:v>75.999999999333326</c:v>
                </c:pt>
                <c:pt idx="2">
                  <c:v>77.333333333333329</c:v>
                </c:pt>
                <c:pt idx="3">
                  <c:v>65.333333333333329</c:v>
                </c:pt>
                <c:pt idx="4">
                  <c:v>100</c:v>
                </c:pt>
                <c:pt idx="5">
                  <c:v>74.666666666000012</c:v>
                </c:pt>
                <c:pt idx="6">
                  <c:v>74.444444445333346</c:v>
                </c:pt>
                <c:pt idx="7">
                  <c:v>72.888888889333344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0-4AFF-84BD-5EEB95134E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부교수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86000"/>
                  </a:schemeClr>
                </a:gs>
                <a:gs pos="75000">
                  <a:schemeClr val="accent1">
                    <a:tint val="86000"/>
                    <a:lumMod val="60000"/>
                    <a:lumOff val="40000"/>
                  </a:schemeClr>
                </a:gs>
                <a:gs pos="51000">
                  <a:schemeClr val="accent1">
                    <a:tint val="86000"/>
                    <a:alpha val="75000"/>
                  </a:schemeClr>
                </a:gs>
                <a:gs pos="100000">
                  <a:schemeClr val="accent1">
                    <a:tint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Sheet1!$D$2:$D$9</c:f>
              <c:numCache>
                <c:formatCode>0.0_);[Red]\(0.0\)</c:formatCode>
                <c:ptCount val="8"/>
                <c:pt idx="0">
                  <c:v>80.263157894736835</c:v>
                </c:pt>
                <c:pt idx="1">
                  <c:v>78.947368421578958</c:v>
                </c:pt>
                <c:pt idx="2">
                  <c:v>76.05263157894737</c:v>
                </c:pt>
                <c:pt idx="3">
                  <c:v>57.368421052631582</c:v>
                </c:pt>
                <c:pt idx="4">
                  <c:v>90</c:v>
                </c:pt>
                <c:pt idx="5">
                  <c:v>79.298245613157889</c:v>
                </c:pt>
                <c:pt idx="6">
                  <c:v>71.929824561578954</c:v>
                </c:pt>
                <c:pt idx="7">
                  <c:v>74.385964912631579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9-49A6-B938-44387EFF00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교수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8000"/>
                  </a:schemeClr>
                </a:gs>
                <a:gs pos="75000">
                  <a:schemeClr val="accent1">
                    <a:tint val="58000"/>
                    <a:lumMod val="60000"/>
                    <a:lumOff val="40000"/>
                  </a:schemeClr>
                </a:gs>
                <a:gs pos="51000">
                  <a:schemeClr val="accent1">
                    <a:tint val="58000"/>
                    <a:alpha val="75000"/>
                  </a:schemeClr>
                </a:gs>
                <a:gs pos="100000">
                  <a:schemeClr val="accent1">
                    <a:tint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Sheet1!$E$2:$E$9</c:f>
              <c:numCache>
                <c:formatCode>0.0_);[Red]\(0.0\)</c:formatCode>
                <c:ptCount val="8"/>
                <c:pt idx="0">
                  <c:v>78.4375</c:v>
                </c:pt>
                <c:pt idx="1">
                  <c:v>77.91666666750001</c:v>
                </c:pt>
                <c:pt idx="2">
                  <c:v>78.4375</c:v>
                </c:pt>
                <c:pt idx="3">
                  <c:v>66.25</c:v>
                </c:pt>
                <c:pt idx="4">
                  <c:v>80</c:v>
                </c:pt>
                <c:pt idx="5">
                  <c:v>82.499999999374992</c:v>
                </c:pt>
                <c:pt idx="6">
                  <c:v>74.791666666875003</c:v>
                </c:pt>
                <c:pt idx="7">
                  <c:v>80.833333333124997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C-4305-BAA8-2B8C586C8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42064"/>
        <c:axId val="-249444240"/>
      </c:barChart>
      <c:catAx>
        <c:axId val="-2494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4240"/>
        <c:crosses val="autoZero"/>
        <c:auto val="1"/>
        <c:lblAlgn val="ctr"/>
        <c:lblOffset val="100"/>
        <c:noMultiLvlLbl val="0"/>
      </c:catAx>
      <c:valAx>
        <c:axId val="-24944424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2064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연구교수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8000"/>
                  </a:schemeClr>
                </a:gs>
                <a:gs pos="75000">
                  <a:schemeClr val="accent1">
                    <a:shade val="58000"/>
                    <a:lumMod val="60000"/>
                    <a:lumOff val="40000"/>
                  </a:schemeClr>
                </a:gs>
                <a:gs pos="51000">
                  <a:schemeClr val="accent1">
                    <a:shade val="58000"/>
                    <a:alpha val="75000"/>
                  </a:schemeClr>
                </a:gs>
                <a:gs pos="100000">
                  <a:schemeClr val="accent1">
                    <a:shade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Sheet1!$B$2:$B$10</c:f>
              <c:numCache>
                <c:formatCode>0.0_);[Red]\(0.0\)</c:formatCode>
                <c:ptCount val="9"/>
                <c:pt idx="0">
                  <c:v>82.857142857142861</c:v>
                </c:pt>
                <c:pt idx="1">
                  <c:v>82.285714285714292</c:v>
                </c:pt>
                <c:pt idx="2">
                  <c:v>86.666666666428569</c:v>
                </c:pt>
                <c:pt idx="3">
                  <c:v>85.238095237857138</c:v>
                </c:pt>
                <c:pt idx="4">
                  <c:v>81.428571428571431</c:v>
                </c:pt>
                <c:pt idx="5">
                  <c:v>80.714285714285708</c:v>
                </c:pt>
                <c:pt idx="6">
                  <c:v>85</c:v>
                </c:pt>
                <c:pt idx="7">
                  <c:v>91.142857142857139</c:v>
                </c:pt>
                <c:pt idx="8">
                  <c:v>86.428571428571431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0-4AFF-84BD-5EEB95134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조교수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Sheet1!$C$2:$C$10</c:f>
              <c:numCache>
                <c:formatCode>0.0_);[Red]\(0.0\)</c:formatCode>
                <c:ptCount val="9"/>
                <c:pt idx="0">
                  <c:v>68</c:v>
                </c:pt>
                <c:pt idx="1">
                  <c:v>71.733333333333334</c:v>
                </c:pt>
                <c:pt idx="2">
                  <c:v>69.777777777333327</c:v>
                </c:pt>
                <c:pt idx="3">
                  <c:v>73.333333333333329</c:v>
                </c:pt>
                <c:pt idx="4">
                  <c:v>69.777777777333327</c:v>
                </c:pt>
                <c:pt idx="5">
                  <c:v>66.666666666666671</c:v>
                </c:pt>
                <c:pt idx="6">
                  <c:v>78</c:v>
                </c:pt>
                <c:pt idx="7">
                  <c:v>77.066666666666663</c:v>
                </c:pt>
                <c:pt idx="8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0-4AFF-84BD-5EEB95134E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부교수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86000"/>
                  </a:schemeClr>
                </a:gs>
                <a:gs pos="75000">
                  <a:schemeClr val="accent1">
                    <a:tint val="86000"/>
                    <a:lumMod val="60000"/>
                    <a:lumOff val="40000"/>
                  </a:schemeClr>
                </a:gs>
                <a:gs pos="51000">
                  <a:schemeClr val="accent1">
                    <a:tint val="86000"/>
                    <a:alpha val="75000"/>
                  </a:schemeClr>
                </a:gs>
                <a:gs pos="100000">
                  <a:schemeClr val="accent1">
                    <a:tint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Sheet1!$D$2:$D$10</c:f>
              <c:numCache>
                <c:formatCode>0.0_);[Red]\(0.0\)</c:formatCode>
                <c:ptCount val="9"/>
                <c:pt idx="0">
                  <c:v>73.684210526315795</c:v>
                </c:pt>
                <c:pt idx="1">
                  <c:v>73.684210526315795</c:v>
                </c:pt>
                <c:pt idx="2">
                  <c:v>72.631578946842097</c:v>
                </c:pt>
                <c:pt idx="3">
                  <c:v>76.491228069999991</c:v>
                </c:pt>
                <c:pt idx="4">
                  <c:v>70.526315789473685</c:v>
                </c:pt>
                <c:pt idx="5">
                  <c:v>66.315789473684205</c:v>
                </c:pt>
                <c:pt idx="6">
                  <c:v>77.192982456315789</c:v>
                </c:pt>
                <c:pt idx="7">
                  <c:v>81.263157894736835</c:v>
                </c:pt>
                <c:pt idx="8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9-4223-B264-66D8AD8830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교수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8000"/>
                  </a:schemeClr>
                </a:gs>
                <a:gs pos="75000">
                  <a:schemeClr val="accent1">
                    <a:tint val="58000"/>
                    <a:lumMod val="60000"/>
                    <a:lumOff val="40000"/>
                  </a:schemeClr>
                </a:gs>
                <a:gs pos="51000">
                  <a:schemeClr val="accent1">
                    <a:tint val="58000"/>
                    <a:alpha val="75000"/>
                  </a:schemeClr>
                </a:gs>
                <a:gs pos="100000">
                  <a:schemeClr val="accent1">
                    <a:tint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Sheet1!$E$2:$E$10</c:f>
              <c:numCache>
                <c:formatCode>0.0_);[Red]\(0.0\)</c:formatCode>
                <c:ptCount val="9"/>
                <c:pt idx="0">
                  <c:v>75.625</c:v>
                </c:pt>
                <c:pt idx="1">
                  <c:v>79.75</c:v>
                </c:pt>
                <c:pt idx="2">
                  <c:v>72.916666666875003</c:v>
                </c:pt>
                <c:pt idx="3">
                  <c:v>77.916666666875003</c:v>
                </c:pt>
                <c:pt idx="4">
                  <c:v>71.25</c:v>
                </c:pt>
                <c:pt idx="5">
                  <c:v>70</c:v>
                </c:pt>
                <c:pt idx="6">
                  <c:v>80</c:v>
                </c:pt>
                <c:pt idx="7">
                  <c:v>82.25</c:v>
                </c:pt>
                <c:pt idx="8">
                  <c:v>84.0625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9-486B-84F8-288CF3C6E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41520"/>
        <c:axId val="-1662929744"/>
      </c:barChart>
      <c:catAx>
        <c:axId val="-24944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200" b="0" i="0" u="none" strike="noStrike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29744"/>
        <c:crosses val="autoZero"/>
        <c:auto val="1"/>
        <c:lblAlgn val="ctr"/>
        <c:lblOffset val="100"/>
        <c:noMultiLvlLbl val="0"/>
      </c:catAx>
      <c:valAx>
        <c:axId val="-1662929744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152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2020학년도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종합 만족도</c:v>
                </c:pt>
                <c:pt idx="1">
                  <c:v>대학의 목표와 전략</c:v>
                </c:pt>
                <c:pt idx="2">
                  <c:v>소통과 정보 공유</c:v>
                </c:pt>
                <c:pt idx="3">
                  <c:v>교원, 연구 지원</c:v>
                </c:pt>
                <c:pt idx="4">
                  <c:v>경영관리체계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68.5</c:v>
                </c:pt>
                <c:pt idx="1">
                  <c:v>71.099999999999994</c:v>
                </c:pt>
                <c:pt idx="2">
                  <c:v>66.599999999999994</c:v>
                </c:pt>
                <c:pt idx="3">
                  <c:v>71.599999999999994</c:v>
                </c:pt>
                <c:pt idx="4">
                  <c:v>65.599999999999994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E072-4AC2-8E3E-AD92039FF9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2021학년도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dLbl>
              <c:idx val="1"/>
              <c:layout>
                <c:manualLayout>
                  <c:x val="-1.3940017531492914E-3"/>
                  <c:y val="-1.6890975271612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72-4AC2-8E3E-AD92039FF9C6}"/>
                </c:ext>
              </c:extLst>
            </c:dLbl>
            <c:dLbl>
              <c:idx val="2"/>
              <c:layout>
                <c:manualLayout>
                  <c:x val="-4.3568591801381755E-3"/>
                  <c:y val="-1.9271405786661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72-4AC2-8E3E-AD92039FF9C6}"/>
                </c:ext>
              </c:extLst>
            </c:dLbl>
            <c:dLbl>
              <c:idx val="3"/>
              <c:layout>
                <c:manualLayout>
                  <c:x val="0"/>
                  <c:y val="-2.7025560434579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72-4AC2-8E3E-AD92039FF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종합 만족도</c:v>
                </c:pt>
                <c:pt idx="1">
                  <c:v>대학의 목표와 전략</c:v>
                </c:pt>
                <c:pt idx="2">
                  <c:v>소통과 정보 공유</c:v>
                </c:pt>
                <c:pt idx="3">
                  <c:v>교원, 연구 지원</c:v>
                </c:pt>
                <c:pt idx="4">
                  <c:v>경영관리체계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73.099999999999994</c:v>
                </c:pt>
                <c:pt idx="1">
                  <c:v>81.599999999999994</c:v>
                </c:pt>
                <c:pt idx="2">
                  <c:v>70.5</c:v>
                </c:pt>
                <c:pt idx="3">
                  <c:v>71.8</c:v>
                </c:pt>
                <c:pt idx="4">
                  <c:v>72.8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E072-4AC2-8E3E-AD92039FF9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2022학년도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dLbl>
              <c:idx val="0"/>
              <c:layout>
                <c:manualLayout>
                  <c:x val="-1.48367887380464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72-4AC2-8E3E-AD92039FF9C6}"/>
                </c:ext>
              </c:extLst>
            </c:dLbl>
            <c:dLbl>
              <c:idx val="1"/>
              <c:layout>
                <c:manualLayout>
                  <c:x val="7.48985067936181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72-4AC2-8E3E-AD92039FF9C6}"/>
                </c:ext>
              </c:extLst>
            </c:dLbl>
            <c:dLbl>
              <c:idx val="2"/>
              <c:layout>
                <c:manualLayout>
                  <c:x val="8.0143614833573431E-3"/>
                  <c:y val="-1.9271287375106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72-4AC2-8E3E-AD92039FF9C6}"/>
                </c:ext>
              </c:extLst>
            </c:dLbl>
            <c:dLbl>
              <c:idx val="3"/>
              <c:layout>
                <c:manualLayout>
                  <c:x val="9.5831583513546377E-3"/>
                  <c:y val="-2.0476650022184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72-4AC2-8E3E-AD92039FF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종합 만족도</c:v>
                </c:pt>
                <c:pt idx="1">
                  <c:v>대학의 목표와 전략</c:v>
                </c:pt>
                <c:pt idx="2">
                  <c:v>소통과 정보 공유</c:v>
                </c:pt>
                <c:pt idx="3">
                  <c:v>교원, 연구 지원</c:v>
                </c:pt>
                <c:pt idx="4">
                  <c:v>경영관리체계</c:v>
                </c:pt>
              </c:strCache>
            </c:strRef>
          </c:cat>
          <c:val>
            <c:numRef>
              <c:f>Sheet1!$D$2:$D$6</c:f>
              <c:numCache>
                <c:formatCode>0.0_ </c:formatCode>
                <c:ptCount val="5"/>
                <c:pt idx="0" formatCode="General">
                  <c:v>77.900000000000006</c:v>
                </c:pt>
                <c:pt idx="1">
                  <c:v>81.2</c:v>
                </c:pt>
                <c:pt idx="2">
                  <c:v>78.8</c:v>
                </c:pt>
                <c:pt idx="3" formatCode="General">
                  <c:v>71.7</c:v>
                </c:pt>
                <c:pt idx="4" formatCode="General">
                  <c:v>80.099999999999994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E072-4AC2-8E3E-AD92039FF9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8"/>
        <c:gapDepth val="0"/>
        <c:shape val="box"/>
        <c:axId val="2071560608"/>
        <c:axId val="2071554784"/>
        <c:axId val="0"/>
      </c:bar3DChart>
      <c:catAx>
        <c:axId val="20715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71554784"/>
        <c:crosses val="autoZero"/>
        <c:auto val="1"/>
        <c:lblAlgn val="ctr"/>
        <c:lblOffset val="100"/>
        <c:noMultiLvlLbl val="0"/>
      </c:catAx>
      <c:valAx>
        <c:axId val="20715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7156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3000"/>
                  </a:schemeClr>
                </a:gs>
                <a:gs pos="75000">
                  <a:schemeClr val="accent1">
                    <a:shade val="53000"/>
                    <a:lumMod val="60000"/>
                    <a:lumOff val="40000"/>
                  </a:schemeClr>
                </a:gs>
                <a:gs pos="51000">
                  <a:schemeClr val="accent1">
                    <a:shade val="53000"/>
                    <a:alpha val="75000"/>
                  </a:schemeClr>
                </a:gs>
                <a:gs pos="100000">
                  <a:schemeClr val="accent1">
                    <a:shade val="53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Sheet1!$B$2:$B$9</c:f>
              <c:numCache>
                <c:formatCode>0.0_);[Red]\(0.0\)</c:formatCode>
                <c:ptCount val="8"/>
                <c:pt idx="0">
                  <c:v>89.21052631578948</c:v>
                </c:pt>
                <c:pt idx="1">
                  <c:v>88.421052632105273</c:v>
                </c:pt>
                <c:pt idx="2">
                  <c:v>90.263157894736835</c:v>
                </c:pt>
                <c:pt idx="3">
                  <c:v>72.631578947368425</c:v>
                </c:pt>
                <c:pt idx="4">
                  <c:v>90</c:v>
                </c:pt>
                <c:pt idx="5">
                  <c:v>85.964912280000007</c:v>
                </c:pt>
                <c:pt idx="6">
                  <c:v>86.84210526315789</c:v>
                </c:pt>
                <c:pt idx="7">
                  <c:v>84.91228070157895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0-441A-BA34-811B39CC52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3년 이상 ~ 7년 미만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Sheet1!$C$2:$C$9</c:f>
              <c:numCache>
                <c:formatCode>0.0_);[Red]\(0.0\)</c:formatCode>
                <c:ptCount val="8"/>
                <c:pt idx="0">
                  <c:v>80.909090909090907</c:v>
                </c:pt>
                <c:pt idx="1">
                  <c:v>81.818181817272716</c:v>
                </c:pt>
                <c:pt idx="2">
                  <c:v>80.909090909090907</c:v>
                </c:pt>
                <c:pt idx="3">
                  <c:v>66.818181818181813</c:v>
                </c:pt>
                <c:pt idx="5">
                  <c:v>78.181818180909104</c:v>
                </c:pt>
                <c:pt idx="6">
                  <c:v>76.969696970909098</c:v>
                </c:pt>
                <c:pt idx="7">
                  <c:v>79.393939394545455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0-441A-BA34-811B39CC52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7년 이상 ~ 10년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Sheet1!$D$2:$D$9</c:f>
              <c:numCache>
                <c:formatCode>0.0_);[Red]\(0.0\)</c:formatCode>
                <c:ptCount val="8"/>
                <c:pt idx="0">
                  <c:v>86.25</c:v>
                </c:pt>
                <c:pt idx="1">
                  <c:v>88.333333334999992</c:v>
                </c:pt>
                <c:pt idx="2">
                  <c:v>88.75</c:v>
                </c:pt>
                <c:pt idx="3">
                  <c:v>71.25</c:v>
                </c:pt>
                <c:pt idx="4">
                  <c:v>80</c:v>
                </c:pt>
                <c:pt idx="5">
                  <c:v>78.333333332500004</c:v>
                </c:pt>
                <c:pt idx="6">
                  <c:v>82.5</c:v>
                </c:pt>
                <c:pt idx="7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D0-441A-BA34-811B39CC52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10년 이상 ~ 20년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77000"/>
                  </a:schemeClr>
                </a:gs>
                <a:gs pos="75000">
                  <a:schemeClr val="accent1">
                    <a:tint val="77000"/>
                    <a:lumMod val="60000"/>
                    <a:lumOff val="40000"/>
                  </a:schemeClr>
                </a:gs>
                <a:gs pos="51000">
                  <a:schemeClr val="accent1">
                    <a:tint val="77000"/>
                    <a:alpha val="75000"/>
                  </a:schemeClr>
                </a:gs>
                <a:gs pos="100000">
                  <a:schemeClr val="accent1">
                    <a:tint val="77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Sheet1!$E$2:$E$9</c:f>
              <c:numCache>
                <c:formatCode>0.0_);[Red]\(0.0\)</c:formatCode>
                <c:ptCount val="8"/>
                <c:pt idx="0">
                  <c:v>78.125</c:v>
                </c:pt>
                <c:pt idx="1">
                  <c:v>74.583333333750005</c:v>
                </c:pt>
                <c:pt idx="2">
                  <c:v>72.5</c:v>
                </c:pt>
                <c:pt idx="3">
                  <c:v>57.8125</c:v>
                </c:pt>
                <c:pt idx="4">
                  <c:v>90</c:v>
                </c:pt>
                <c:pt idx="5">
                  <c:v>79.166666666249995</c:v>
                </c:pt>
                <c:pt idx="6">
                  <c:v>69.375</c:v>
                </c:pt>
                <c:pt idx="7">
                  <c:v>72.500000000625008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D0-441A-BA34-811B39CC52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20년 이상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4000"/>
                  </a:schemeClr>
                </a:gs>
                <a:gs pos="75000">
                  <a:schemeClr val="accent1">
                    <a:tint val="54000"/>
                    <a:lumMod val="60000"/>
                    <a:lumOff val="40000"/>
                  </a:schemeClr>
                </a:gs>
                <a:gs pos="51000">
                  <a:schemeClr val="accent1">
                    <a:tint val="54000"/>
                    <a:alpha val="75000"/>
                  </a:schemeClr>
                </a:gs>
                <a:gs pos="100000">
                  <a:schemeClr val="accent1">
                    <a:tint val="54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Sheet1!$F$2:$F$9</c:f>
              <c:numCache>
                <c:formatCode>0.0_);[Red]\(0.0\)</c:formatCode>
                <c:ptCount val="8"/>
                <c:pt idx="0">
                  <c:v>74.642857142857139</c:v>
                </c:pt>
                <c:pt idx="1">
                  <c:v>74.285714286428586</c:v>
                </c:pt>
                <c:pt idx="2">
                  <c:v>73.214285714285708</c:v>
                </c:pt>
                <c:pt idx="3">
                  <c:v>61.785714285714285</c:v>
                </c:pt>
                <c:pt idx="4">
                  <c:v>90</c:v>
                </c:pt>
                <c:pt idx="5">
                  <c:v>79.047619047142845</c:v>
                </c:pt>
                <c:pt idx="6">
                  <c:v>70.47619047642857</c:v>
                </c:pt>
                <c:pt idx="7">
                  <c:v>78.571428570714289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D0-441A-BA34-811B39CC5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42064"/>
        <c:axId val="-249444240"/>
      </c:barChart>
      <c:catAx>
        <c:axId val="-2494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4240"/>
        <c:crosses val="autoZero"/>
        <c:auto val="1"/>
        <c:lblAlgn val="ctr"/>
        <c:lblOffset val="100"/>
        <c:noMultiLvlLbl val="0"/>
      </c:catAx>
      <c:valAx>
        <c:axId val="-24944424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2064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3000"/>
                  </a:schemeClr>
                </a:gs>
                <a:gs pos="75000">
                  <a:schemeClr val="accent1">
                    <a:shade val="53000"/>
                    <a:lumMod val="60000"/>
                    <a:lumOff val="40000"/>
                  </a:schemeClr>
                </a:gs>
                <a:gs pos="51000">
                  <a:schemeClr val="accent1">
                    <a:shade val="53000"/>
                    <a:alpha val="75000"/>
                  </a:schemeClr>
                </a:gs>
                <a:gs pos="100000">
                  <a:schemeClr val="accent1">
                    <a:shade val="53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Sheet1!$B$2:$B$10</c:f>
              <c:numCache>
                <c:formatCode>0.0_);[Red]\(0.0\)</c:formatCode>
                <c:ptCount val="9"/>
                <c:pt idx="0">
                  <c:v>77.368421052631575</c:v>
                </c:pt>
                <c:pt idx="1">
                  <c:v>78.315789473684205</c:v>
                </c:pt>
                <c:pt idx="2">
                  <c:v>83.508771929473681</c:v>
                </c:pt>
                <c:pt idx="3">
                  <c:v>84.91228070157895</c:v>
                </c:pt>
                <c:pt idx="4">
                  <c:v>77.192982456315789</c:v>
                </c:pt>
                <c:pt idx="5">
                  <c:v>76.84210526315789</c:v>
                </c:pt>
                <c:pt idx="6">
                  <c:v>84.736842105263165</c:v>
                </c:pt>
                <c:pt idx="7">
                  <c:v>88.84210526315789</c:v>
                </c:pt>
                <c:pt idx="8">
                  <c:v>86.578947368421055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9-450E-AADC-87372FB434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3년 이상 ~ 7년 미만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Sheet1!$C$2:$C$10</c:f>
              <c:numCache>
                <c:formatCode>0.0_);[Red]\(0.0\)</c:formatCode>
                <c:ptCount val="9"/>
                <c:pt idx="0">
                  <c:v>74.545454545454547</c:v>
                </c:pt>
                <c:pt idx="1">
                  <c:v>74.909090909090907</c:v>
                </c:pt>
                <c:pt idx="2">
                  <c:v>77.575757575454546</c:v>
                </c:pt>
                <c:pt idx="3">
                  <c:v>78.181818181818187</c:v>
                </c:pt>
                <c:pt idx="4">
                  <c:v>73.939393939090905</c:v>
                </c:pt>
                <c:pt idx="5">
                  <c:v>70</c:v>
                </c:pt>
                <c:pt idx="6">
                  <c:v>80.909090909090907</c:v>
                </c:pt>
                <c:pt idx="7">
                  <c:v>80</c:v>
                </c:pt>
                <c:pt idx="8">
                  <c:v>85.909090909090907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9-450E-AADC-87372FB434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7년 이상 ~ 10년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Sheet1!$D$2:$D$10</c:f>
              <c:numCache>
                <c:formatCode>0.0_);[Red]\(0.0\)</c:formatCode>
                <c:ptCount val="9"/>
                <c:pt idx="0">
                  <c:v>82.5</c:v>
                </c:pt>
                <c:pt idx="1">
                  <c:v>81</c:v>
                </c:pt>
                <c:pt idx="2">
                  <c:v>70</c:v>
                </c:pt>
                <c:pt idx="3">
                  <c:v>90</c:v>
                </c:pt>
                <c:pt idx="4">
                  <c:v>78.333333332500004</c:v>
                </c:pt>
                <c:pt idx="5">
                  <c:v>67.5</c:v>
                </c:pt>
                <c:pt idx="6">
                  <c:v>67.5</c:v>
                </c:pt>
                <c:pt idx="7">
                  <c:v>83</c:v>
                </c:pt>
                <c:pt idx="8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B9-450E-AADC-87372FB434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10년 이상 ~ 20년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77000"/>
                  </a:schemeClr>
                </a:gs>
                <a:gs pos="75000">
                  <a:schemeClr val="accent1">
                    <a:tint val="77000"/>
                    <a:lumMod val="60000"/>
                    <a:lumOff val="40000"/>
                  </a:schemeClr>
                </a:gs>
                <a:gs pos="51000">
                  <a:schemeClr val="accent1">
                    <a:tint val="77000"/>
                    <a:alpha val="75000"/>
                  </a:schemeClr>
                </a:gs>
                <a:gs pos="100000">
                  <a:schemeClr val="accent1">
                    <a:tint val="77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Sheet1!$E$2:$E$10</c:f>
              <c:numCache>
                <c:formatCode>0.0_);[Red]\(0.0\)</c:formatCode>
                <c:ptCount val="9"/>
                <c:pt idx="0">
                  <c:v>72.5</c:v>
                </c:pt>
                <c:pt idx="1">
                  <c:v>74</c:v>
                </c:pt>
                <c:pt idx="2">
                  <c:v>71.249999999374992</c:v>
                </c:pt>
                <c:pt idx="3">
                  <c:v>73.333333333124997</c:v>
                </c:pt>
                <c:pt idx="4">
                  <c:v>71.666666666249995</c:v>
                </c:pt>
                <c:pt idx="5">
                  <c:v>67.5</c:v>
                </c:pt>
                <c:pt idx="6">
                  <c:v>81.041666666875003</c:v>
                </c:pt>
                <c:pt idx="7">
                  <c:v>80.5</c:v>
                </c:pt>
                <c:pt idx="8">
                  <c:v>84.0625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B9-450E-AADC-87372FB434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20년 이상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4000"/>
                  </a:schemeClr>
                </a:gs>
                <a:gs pos="75000">
                  <a:schemeClr val="accent1">
                    <a:tint val="54000"/>
                    <a:lumMod val="60000"/>
                    <a:lumOff val="40000"/>
                  </a:schemeClr>
                </a:gs>
                <a:gs pos="51000">
                  <a:schemeClr val="accent1">
                    <a:tint val="54000"/>
                    <a:alpha val="75000"/>
                  </a:schemeClr>
                </a:gs>
                <a:gs pos="100000">
                  <a:schemeClr val="accent1">
                    <a:tint val="54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Sheet1!$F$2:$F$10</c:f>
              <c:numCache>
                <c:formatCode>0.0_);[Red]\(0.0\)</c:formatCode>
                <c:ptCount val="9"/>
                <c:pt idx="0">
                  <c:v>72.142857142857139</c:v>
                </c:pt>
                <c:pt idx="1">
                  <c:v>77.428571428571431</c:v>
                </c:pt>
                <c:pt idx="2">
                  <c:v>67.619047619285723</c:v>
                </c:pt>
                <c:pt idx="3">
                  <c:v>70.47619047642857</c:v>
                </c:pt>
                <c:pt idx="4">
                  <c:v>66.190476190714278</c:v>
                </c:pt>
                <c:pt idx="5">
                  <c:v>66.428571428571431</c:v>
                </c:pt>
                <c:pt idx="6">
                  <c:v>74.285714285714292</c:v>
                </c:pt>
                <c:pt idx="7">
                  <c:v>78.857142857142861</c:v>
                </c:pt>
                <c:pt idx="8">
                  <c:v>82.142857142857139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B9-450E-AADC-87372FB43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41520"/>
        <c:axId val="-1662929744"/>
      </c:barChart>
      <c:catAx>
        <c:axId val="-24944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200" b="0" i="0" u="none" strike="noStrike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29744"/>
        <c:crosses val="autoZero"/>
        <c:auto val="1"/>
        <c:lblAlgn val="ctr"/>
        <c:lblOffset val="100"/>
        <c:noMultiLvlLbl val="0"/>
      </c:catAx>
      <c:valAx>
        <c:axId val="-166292974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152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77-4028-BAFC-AD9FF90F14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77-4028-BAFC-AD9FF90F14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77-4028-BAFC-AD9FF90F14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77-4028-BAFC-AD9FF90F14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77-4028-BAFC-AD9FF90F14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77-4028-BAFC-AD9FF90F14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E-4A96-A314-42C181BCD144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E-4A96-A314-42C181BCD1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온라인 강의 콘텐츠 제작을 위한 인프라 지원(콘텐츠 제작 S/W, 카메라, 헤드셋, 터치 모니터 등)</c:v>
                </c:pt>
                <c:pt idx="1">
                  <c:v>온라인 실시간 강의를 위한 인프라 지원(콘텐츠 제작 S/W, 카메라, 헤드셋, 터치 모니터 등)</c:v>
                </c:pt>
                <c:pt idx="2">
                  <c:v>온라인 강의 시스템의 체계화 </c:v>
                </c:pt>
                <c:pt idx="3">
                  <c:v>온라인 강의가 가능한 스튜디오</c:v>
                </c:pt>
                <c:pt idx="4">
                  <c:v>온라인 강의 플랫폼 사용 방법에 대한 교육 지원</c:v>
                </c:pt>
                <c:pt idx="5">
                  <c:v>온라인 강의법 관련 교육 지원</c:v>
                </c:pt>
                <c:pt idx="6">
                  <c:v>기타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23</c:v>
                </c:pt>
                <c:pt idx="1">
                  <c:v>10</c:v>
                </c:pt>
                <c:pt idx="2">
                  <c:v>20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E-4A96-A314-42C181BC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200866558232987E-3"/>
          <c:y val="3.0829949210330915E-2"/>
          <c:w val="0.42631182385227412"/>
          <c:h val="0.93601787280300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9-4179-B1AF-C9707AF006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9-4179-B1AF-C9707AF006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49-4179-B1AF-C9707AF006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49-4179-B1AF-C9707AF006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33A-42B4-B7D5-1C54C2A6C5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216-4897-BA19-DB3E276ADD1B}"/>
              </c:ext>
            </c:extLst>
          </c:dPt>
          <c:dLbls>
            <c:dLbl>
              <c:idx val="4"/>
              <c:layout>
                <c:manualLayout>
                  <c:x val="3.272178043611175E-2"/>
                  <c:y val="-2.90505732093751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3A-42B4-B7D5-1C54C2A6C59E}"/>
                </c:ext>
              </c:extLst>
            </c:dLbl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E-4A96-A314-42C181BCD1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Webex</c:v>
                </c:pt>
                <c:pt idx="1">
                  <c:v>우리대학 LMS</c:v>
                </c:pt>
                <c:pt idx="2">
                  <c:v>ZOOM</c:v>
                </c:pt>
                <c:pt idx="3">
                  <c:v>구글 클래스룸</c:v>
                </c:pt>
                <c:pt idx="4">
                  <c:v>Youtube</c:v>
                </c:pt>
                <c:pt idx="5">
                  <c:v>기타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41</c:v>
                </c:pt>
                <c:pt idx="1">
                  <c:v>9</c:v>
                </c:pt>
                <c:pt idx="2">
                  <c:v>11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E-4A96-A314-42C181BC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0661126525702881"/>
          <c:y val="3.0829949210330918E-2"/>
          <c:w val="0.23359145973379897"/>
          <c:h val="0.96917005078966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F2-48AE-B9C9-D40C3894CD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F2-48AE-B9C9-D40C3894CD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F2-48AE-B9C9-D40C3894CD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F2-48AE-B9C9-D40C3894CD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33A-42B4-B7D5-1C54C2A6C5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F2-48AE-B9C9-D40C3894CD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E-4A96-A314-42C181BCD144}"/>
              </c:ext>
            </c:extLst>
          </c:dPt>
          <c:dLbls>
            <c:dLbl>
              <c:idx val="4"/>
              <c:layout>
                <c:manualLayout>
                  <c:x val="3.272178043611175E-2"/>
                  <c:y val="-2.90505732093751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3A-42B4-B7D5-1C54C2A6C59E}"/>
                </c:ext>
              </c:extLst>
            </c:dLbl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E-4A96-A314-42C181BCD1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Webex</c:v>
                </c:pt>
                <c:pt idx="1">
                  <c:v>우리대학 LMS</c:v>
                </c:pt>
                <c:pt idx="2">
                  <c:v>ZOOM</c:v>
                </c:pt>
                <c:pt idx="3">
                  <c:v>구글 클래스룸</c:v>
                </c:pt>
                <c:pt idx="4">
                  <c:v>Youtube</c:v>
                </c:pt>
                <c:pt idx="5">
                  <c:v>기타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32</c:v>
                </c:pt>
                <c:pt idx="1">
                  <c:v>10</c:v>
                </c:pt>
                <c:pt idx="2">
                  <c:v>16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E-4A96-A314-42C181BC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0661126525702881"/>
          <c:y val="3.0829949210330918E-2"/>
          <c:w val="0.23359145973379897"/>
          <c:h val="0.93601787280300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20-4704-A60B-FA31B93EE1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20-4704-A60B-FA31B93EE1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20-4704-A60B-FA31B93EE1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20-4704-A60B-FA31B93EE1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20-4704-A60B-FA31B93EE1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20-4704-A60B-FA31B93EE107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E-4A96-A314-42C181BCD1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철저한 방역</c:v>
                </c:pt>
                <c:pt idx="1">
                  <c:v>비대면 수업을 위한 강의실 환경 조성</c:v>
                </c:pt>
                <c:pt idx="2">
                  <c:v>비대면 수업 관련 매뉴얼 정립</c:v>
                </c:pt>
                <c:pt idx="3">
                  <c:v>온라인 교육시스템 지원</c:v>
                </c:pt>
                <c:pt idx="4">
                  <c:v>비대면 수업에 적합한 교수법 교육</c:v>
                </c:pt>
                <c:pt idx="5">
                  <c:v>원활한 네트워크 지원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15</c:v>
                </c:pt>
                <c:pt idx="1">
                  <c:v>24</c:v>
                </c:pt>
                <c:pt idx="2">
                  <c:v>21</c:v>
                </c:pt>
                <c:pt idx="3">
                  <c:v>15</c:v>
                </c:pt>
                <c:pt idx="4">
                  <c:v>13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E-4A96-A314-42C181BC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200866558232987E-3"/>
          <c:y val="3.0829949210330915E-2"/>
          <c:w val="0.42631182385227412"/>
          <c:h val="0.93601787280300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2020학년도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대학의 목표와 전략</c:v>
                </c:pt>
                <c:pt idx="2">
                  <c:v>소통과 정보 공유</c:v>
                </c:pt>
                <c:pt idx="3">
                  <c:v>경영관리체계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66.5</c:v>
                </c:pt>
                <c:pt idx="1">
                  <c:v>68.7</c:v>
                </c:pt>
                <c:pt idx="2">
                  <c:v>66.900000000000006</c:v>
                </c:pt>
                <c:pt idx="3">
                  <c:v>65.400000000000006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2E84-48B0-A765-F51877222B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2021학년도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dLbl>
              <c:idx val="1"/>
              <c:layout>
                <c:manualLayout>
                  <c:x val="-1.3940017531492914E-3"/>
                  <c:y val="-1.6890975271612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84-48B0-A765-F51877222B95}"/>
                </c:ext>
              </c:extLst>
            </c:dLbl>
            <c:dLbl>
              <c:idx val="2"/>
              <c:layout>
                <c:manualLayout>
                  <c:x val="-4.3568591801381755E-3"/>
                  <c:y val="-1.9271405786661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84-48B0-A765-F51877222B95}"/>
                </c:ext>
              </c:extLst>
            </c:dLbl>
            <c:dLbl>
              <c:idx val="3"/>
              <c:layout>
                <c:manualLayout>
                  <c:x val="0"/>
                  <c:y val="-2.7025560434579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84-48B0-A765-F51877222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대학의 목표와 전략</c:v>
                </c:pt>
                <c:pt idx="2">
                  <c:v>소통과 정보 공유</c:v>
                </c:pt>
                <c:pt idx="3">
                  <c:v>경영관리체계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70.400000000000006</c:v>
                </c:pt>
                <c:pt idx="1">
                  <c:v>80.599999999999994</c:v>
                </c:pt>
                <c:pt idx="2">
                  <c:v>70.099999999999994</c:v>
                </c:pt>
                <c:pt idx="3" formatCode="0.0_ ">
                  <c:v>68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2E84-48B0-A765-F51877222B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2022학년도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dLbl>
              <c:idx val="0"/>
              <c:layout>
                <c:manualLayout>
                  <c:x val="-1.48367887380464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84-48B0-A765-F51877222B95}"/>
                </c:ext>
              </c:extLst>
            </c:dLbl>
            <c:dLbl>
              <c:idx val="1"/>
              <c:layout>
                <c:manualLayout>
                  <c:x val="7.48985067936181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84-48B0-A765-F51877222B95}"/>
                </c:ext>
              </c:extLst>
            </c:dLbl>
            <c:dLbl>
              <c:idx val="2"/>
              <c:layout>
                <c:manualLayout>
                  <c:x val="8.0143614833573431E-3"/>
                  <c:y val="-1.9271287375106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84-48B0-A765-F51877222B95}"/>
                </c:ext>
              </c:extLst>
            </c:dLbl>
            <c:dLbl>
              <c:idx val="3"/>
              <c:layout>
                <c:manualLayout>
                  <c:x val="9.5831583513546377E-3"/>
                  <c:y val="-2.0476650022184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84-48B0-A765-F51877222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대학의 목표와 전략</c:v>
                </c:pt>
                <c:pt idx="2">
                  <c:v>소통과 정보 공유</c:v>
                </c:pt>
                <c:pt idx="3">
                  <c:v>경영관리체계</c:v>
                </c:pt>
              </c:strCache>
            </c:strRef>
          </c:cat>
          <c:val>
            <c:numRef>
              <c:f>Sheet1!$D$2:$D$5</c:f>
              <c:numCache>
                <c:formatCode>0.0_ </c:formatCode>
                <c:ptCount val="4"/>
                <c:pt idx="0" formatCode="General">
                  <c:v>68.8</c:v>
                </c:pt>
                <c:pt idx="1">
                  <c:v>68.599999999999994</c:v>
                </c:pt>
                <c:pt idx="2">
                  <c:v>67.7</c:v>
                </c:pt>
                <c:pt idx="3" formatCode="General">
                  <c:v>63.8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9-2E84-48B0-A765-F51877222B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8"/>
        <c:gapDepth val="0"/>
        <c:shape val="box"/>
        <c:axId val="2071560608"/>
        <c:axId val="2071554784"/>
        <c:axId val="0"/>
      </c:bar3DChart>
      <c:catAx>
        <c:axId val="20715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71554784"/>
        <c:crosses val="autoZero"/>
        <c:auto val="1"/>
        <c:lblAlgn val="ctr"/>
        <c:lblOffset val="100"/>
        <c:noMultiLvlLbl val="0"/>
      </c:catAx>
      <c:valAx>
        <c:axId val="20715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7156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1E-4220-82CD-4E0A6D6CBA92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91E-4220-82CD-4E0A6D6CBA92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6">
                    <a:lumMod val="75000"/>
                  </a:schemeClr>
                </a:solidFill>
                <a:ln w="1587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91E-4220-82CD-4E0A6D6CBA92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3E8-4EAF-B108-A70AA8026CDD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D91E-4220-82CD-4E0A6D6CBA92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91E-4220-82CD-4E0A6D6CBA92}"/>
              </c:ext>
            </c:extLst>
          </c:dPt>
          <c:dPt>
            <c:idx val="6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D91E-4220-82CD-4E0A6D6CBA92}"/>
              </c:ext>
            </c:extLst>
          </c:dPt>
          <c:dPt>
            <c:idx val="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A575-497D-9FE1-38A67F3C1873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91E-4220-82CD-4E0A6D6CBA92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91E-4220-82CD-4E0A6D6CBA92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D91E-4220-82CD-4E0A6D6CBA92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91E-4220-82CD-4E0A6D6CBA92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91E-4220-82CD-4E0A6D6CBA92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91E-4220-82CD-4E0A6D6CBA92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91E-4220-82CD-4E0A6D6CBA92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D91E-4220-82CD-4E0A6D6CBA92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D91E-4220-82CD-4E0A6D6CBA92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D91E-4220-82CD-4E0A6D6CBA92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D91E-4220-82CD-4E0A6D6CBA92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D91E-4220-82CD-4E0A6D6CBA92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D91E-4220-82CD-4E0A6D6CBA92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D91E-4220-82CD-4E0A6D6CBA92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D91E-4220-82CD-4E0A6D6CBA92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chemeClr val="tx2">
                    <a:lumMod val="75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D91E-4220-82CD-4E0A6D6CBA92}"/>
              </c:ext>
            </c:extLst>
          </c:dPt>
          <c:xVal>
            <c:numRef>
              <c:f>Sheet1!$A$2:$A$12</c:f>
              <c:numCache>
                <c:formatCode>General</c:formatCode>
                <c:ptCount val="11"/>
                <c:pt idx="0">
                  <c:v>0.31625601538997528</c:v>
                </c:pt>
                <c:pt idx="1">
                  <c:v>0.95679391407546055</c:v>
                </c:pt>
                <c:pt idx="2">
                  <c:v>-0.43507318447726961</c:v>
                </c:pt>
                <c:pt idx="3">
                  <c:v>-1.2391036216213134</c:v>
                </c:pt>
                <c:pt idx="4">
                  <c:v>0.48311818967195325</c:v>
                </c:pt>
                <c:pt idx="5">
                  <c:v>1.2158842358068698</c:v>
                </c:pt>
                <c:pt idx="6">
                  <c:v>1.001942214914769</c:v>
                </c:pt>
                <c:pt idx="7">
                  <c:v>0.46494585064266064</c:v>
                </c:pt>
                <c:pt idx="8">
                  <c:v>-1.3069513944114797</c:v>
                </c:pt>
                <c:pt idx="9">
                  <c:v>0.40186583648264412</c:v>
                </c:pt>
                <c:pt idx="10">
                  <c:v>-1.8596780564742756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-0.21722930943926355</c:v>
                </c:pt>
                <c:pt idx="1">
                  <c:v>0.18296712562370626</c:v>
                </c:pt>
                <c:pt idx="2">
                  <c:v>-0.53194689436184517</c:v>
                </c:pt>
                <c:pt idx="3">
                  <c:v>0.83182930696930779</c:v>
                </c:pt>
                <c:pt idx="4">
                  <c:v>-0.29882275740546821</c:v>
                </c:pt>
                <c:pt idx="5">
                  <c:v>-0.19003149352047086</c:v>
                </c:pt>
                <c:pt idx="6">
                  <c:v>-1.246860914417329</c:v>
                </c:pt>
                <c:pt idx="7">
                  <c:v>-1.7908172340288242</c:v>
                </c:pt>
                <c:pt idx="8">
                  <c:v>0.85902712295805206</c:v>
                </c:pt>
                <c:pt idx="9">
                  <c:v>0.35392482616095294</c:v>
                </c:pt>
                <c:pt idx="10">
                  <c:v>2.0479602214611847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D91E-4220-82CD-4E0A6D6CB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62924304"/>
        <c:axId val="-1662920496"/>
      </c:scatterChart>
      <c:valAx>
        <c:axId val="-1662924304"/>
        <c:scaling>
          <c:orientation val="minMax"/>
          <c:min val="-2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62920496"/>
        <c:crosses val="autoZero"/>
        <c:crossBetween val="midCat"/>
      </c:valAx>
      <c:valAx>
        <c:axId val="-1662920496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62924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1400" b="0" dirty="0" smtClean="0">
                <a:latin typeface="+mn-ea"/>
                <a:ea typeface="+mn-ea"/>
              </a:rPr>
              <a:t>[</a:t>
            </a:r>
            <a:r>
              <a:rPr lang="ko-KR" altLang="en-US" sz="1400" b="0" dirty="0" smtClean="0">
                <a:latin typeface="+mn-ea"/>
                <a:ea typeface="+mn-ea"/>
              </a:rPr>
              <a:t>캠퍼스</a:t>
            </a:r>
            <a:r>
              <a:rPr lang="en-US" sz="1400" b="0" dirty="0" smtClean="0">
                <a:latin typeface="+mn-ea"/>
                <a:ea typeface="+mn-ea"/>
              </a:rPr>
              <a:t>]</a:t>
            </a:r>
            <a:endParaRPr lang="ko-KR" sz="1400" b="0" dirty="0">
              <a:latin typeface="+mn-ea"/>
              <a:ea typeface="+mn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종합만족도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의정부캠퍼스</c:v>
                </c:pt>
                <c:pt idx="1">
                  <c:v>동두천캠퍼스</c:v>
                </c:pt>
                <c:pt idx="2">
                  <c:v>기타</c:v>
                </c:pt>
              </c:strCache>
            </c:strRef>
          </c:cat>
          <c:val>
            <c:numRef>
              <c:f>Sheet1!$B$2:$D$2</c:f>
              <c:numCache>
                <c:formatCode>###0.0</c:formatCode>
                <c:ptCount val="3"/>
                <c:pt idx="0">
                  <c:v>68.578201058266643</c:v>
                </c:pt>
                <c:pt idx="1">
                  <c:v>58.285714290000001</c:v>
                </c:pt>
                <c:pt idx="2">
                  <c:v>98.285714290000001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D-4725-B0C6-DBF7AE16D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62925392"/>
        <c:axId val="-1662924848"/>
      </c:barChart>
      <c:catAx>
        <c:axId val="-166292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24848"/>
        <c:crosses val="autoZero"/>
        <c:auto val="1"/>
        <c:lblAlgn val="ctr"/>
        <c:lblOffset val="100"/>
        <c:noMultiLvlLbl val="0"/>
      </c:catAx>
      <c:valAx>
        <c:axId val="-1662924848"/>
        <c:scaling>
          <c:orientation val="minMax"/>
          <c:max val="10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253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[</a:t>
            </a:r>
            <a:r>
              <a:rPr lang="ko-KR" altLang="en-US" sz="1400" dirty="0" smtClean="0"/>
              <a:t>소속</a:t>
            </a:r>
            <a:r>
              <a:rPr lang="en-US" sz="1400" dirty="0" smtClean="0"/>
              <a:t>]</a:t>
            </a:r>
            <a:endParaRPr lang="ko-K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종합만족도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대학본부/직속기관</c:v>
                </c:pt>
                <c:pt idx="1">
                  <c:v>부속/부설기관 </c:v>
                </c:pt>
                <c:pt idx="2">
                  <c:v>대학원/단과대학/학과</c:v>
                </c:pt>
              </c:strCache>
            </c:strRef>
          </c:cat>
          <c:val>
            <c:numRef>
              <c:f>Sheet1!$B$2:$D$2</c:f>
              <c:numCache>
                <c:formatCode>###0.0</c:formatCode>
                <c:ptCount val="3"/>
                <c:pt idx="0">
                  <c:v>68.580339738245613</c:v>
                </c:pt>
                <c:pt idx="1">
                  <c:v>68.857142857499994</c:v>
                </c:pt>
                <c:pt idx="2">
                  <c:v>70.000000000833339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E-40DC-A3C3-271AA3E0A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62927568"/>
        <c:axId val="-1662930832"/>
      </c:barChart>
      <c:catAx>
        <c:axId val="-16629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30832"/>
        <c:crosses val="autoZero"/>
        <c:auto val="1"/>
        <c:lblAlgn val="ctr"/>
        <c:lblOffset val="100"/>
        <c:noMultiLvlLbl val="0"/>
      </c:catAx>
      <c:valAx>
        <c:axId val="-166293083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275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1E-4220-82CD-4E0A6D6CBA92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91E-4220-82CD-4E0A6D6CBA92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91E-4220-82CD-4E0A6D6CBA92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0535-4B79-8174-E3B445D0195C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6"/>
                </a:solidFill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D91E-4220-82CD-4E0A6D6CBA92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91E-4220-82CD-4E0A6D6CBA92}"/>
              </c:ext>
            </c:extLst>
          </c:dPt>
          <c:dPt>
            <c:idx val="6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D91E-4220-82CD-4E0A6D6CBA92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91E-4220-82CD-4E0A6D6CBA92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6">
                    <a:lumMod val="75000"/>
                  </a:schemeClr>
                </a:solidFill>
                <a:ln w="1587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91E-4220-82CD-4E0A6D6CBA92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D91E-4220-82CD-4E0A6D6CBA92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91E-4220-82CD-4E0A6D6CBA92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91E-4220-82CD-4E0A6D6CBA92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91E-4220-82CD-4E0A6D6CBA92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91E-4220-82CD-4E0A6D6CBA92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D91E-4220-82CD-4E0A6D6CBA92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D91E-4220-82CD-4E0A6D6CBA92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D91E-4220-82CD-4E0A6D6CBA92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D91E-4220-82CD-4E0A6D6CBA92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D91E-4220-82CD-4E0A6D6CBA92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D91E-4220-82CD-4E0A6D6CBA92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D91E-4220-82CD-4E0A6D6CBA92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D91E-4220-82CD-4E0A6D6CBA92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chemeClr val="tx2">
                    <a:lumMod val="75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D91E-4220-82CD-4E0A6D6CBA92}"/>
              </c:ext>
            </c:extLst>
          </c:dPt>
          <c:xVal>
            <c:numRef>
              <c:f>Sheet1!$A$2:$A$18</c:f>
              <c:numCache>
                <c:formatCode>General</c:formatCode>
                <c:ptCount val="17"/>
                <c:pt idx="0">
                  <c:v>-6.4245444715958847E-2</c:v>
                </c:pt>
                <c:pt idx="1">
                  <c:v>0.83731761349019229</c:v>
                </c:pt>
                <c:pt idx="2">
                  <c:v>0.58275358335616734</c:v>
                </c:pt>
                <c:pt idx="3">
                  <c:v>1.3100645357095815</c:v>
                </c:pt>
                <c:pt idx="4">
                  <c:v>-3.0598885660230408</c:v>
                </c:pt>
                <c:pt idx="5">
                  <c:v>-0.21535124739847816</c:v>
                </c:pt>
                <c:pt idx="6">
                  <c:v>0.30278833456532378</c:v>
                </c:pt>
                <c:pt idx="7">
                  <c:v>-6.9689729417672956E-3</c:v>
                </c:pt>
                <c:pt idx="8">
                  <c:v>5.9281918458627549E-2</c:v>
                </c:pt>
                <c:pt idx="9">
                  <c:v>-0.87053322212298745</c:v>
                </c:pt>
                <c:pt idx="10">
                  <c:v>0.88952736553857081</c:v>
                </c:pt>
                <c:pt idx="11">
                  <c:v>0.36724139561021546</c:v>
                </c:pt>
                <c:pt idx="12">
                  <c:v>0.85526845461047718</c:v>
                </c:pt>
                <c:pt idx="13">
                  <c:v>0.56730450609106209</c:v>
                </c:pt>
                <c:pt idx="14">
                  <c:v>-6.5705830612445296E-2</c:v>
                </c:pt>
                <c:pt idx="15">
                  <c:v>-7.9434646819450949E-2</c:v>
                </c:pt>
                <c:pt idx="16">
                  <c:v>-1.409419776796087</c:v>
                </c:pt>
              </c:numCache>
            </c:numRef>
          </c:xVal>
          <c:yVal>
            <c:numRef>
              <c:f>Sheet1!$B$2:$B$18</c:f>
              <c:numCache>
                <c:formatCode>General</c:formatCode>
                <c:ptCount val="17"/>
                <c:pt idx="0">
                  <c:v>0.65125319387852709</c:v>
                </c:pt>
                <c:pt idx="1">
                  <c:v>0.4795213864859319</c:v>
                </c:pt>
                <c:pt idx="2">
                  <c:v>0.41573528650303626</c:v>
                </c:pt>
                <c:pt idx="3">
                  <c:v>-2.395759732791845</c:v>
                </c:pt>
                <c:pt idx="4">
                  <c:v>1.9122553229514547</c:v>
                </c:pt>
                <c:pt idx="5">
                  <c:v>0.51877437086206801</c:v>
                </c:pt>
                <c:pt idx="6">
                  <c:v>-0.23684558180080847</c:v>
                </c:pt>
                <c:pt idx="7">
                  <c:v>0.18512400220769024</c:v>
                </c:pt>
                <c:pt idx="8">
                  <c:v>-0.62937542747568942</c:v>
                </c:pt>
                <c:pt idx="9">
                  <c:v>-0.29376240946561355</c:v>
                </c:pt>
                <c:pt idx="10">
                  <c:v>-0.58030919682153026</c:v>
                </c:pt>
                <c:pt idx="11">
                  <c:v>-3.0767412906140594E-2</c:v>
                </c:pt>
                <c:pt idx="12">
                  <c:v>-0.9924655346991923</c:v>
                </c:pt>
                <c:pt idx="13">
                  <c:v>-1.4536881032898978</c:v>
                </c:pt>
                <c:pt idx="14">
                  <c:v>0.30288295589544234</c:v>
                </c:pt>
                <c:pt idx="15">
                  <c:v>0.84849944130550103</c:v>
                </c:pt>
                <c:pt idx="16">
                  <c:v>1.2989274391611247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D91E-4220-82CD-4E0A6D6CB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49443696"/>
        <c:axId val="-249436624"/>
      </c:scatterChart>
      <c:valAx>
        <c:axId val="-249443696"/>
        <c:scaling>
          <c:orientation val="minMax"/>
          <c:max val="2"/>
          <c:min val="-2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49436624"/>
        <c:crosses val="autoZero"/>
        <c:crossBetween val="midCat"/>
      </c:valAx>
      <c:valAx>
        <c:axId val="-249436624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49443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대학본부/직속기관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65000"/>
                  </a:schemeClr>
                </a:gs>
                <a:gs pos="75000">
                  <a:schemeClr val="accent1">
                    <a:shade val="65000"/>
                    <a:lumMod val="60000"/>
                    <a:lumOff val="40000"/>
                  </a:schemeClr>
                </a:gs>
                <a:gs pos="51000">
                  <a:schemeClr val="accent1">
                    <a:shade val="65000"/>
                    <a:alpha val="75000"/>
                  </a:schemeClr>
                </a:gs>
                <a:gs pos="100000">
                  <a:schemeClr val="accent1">
                    <a:shade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68.94736842105263</c:v>
                </c:pt>
                <c:pt idx="1">
                  <c:v>70.175438595964934</c:v>
                </c:pt>
                <c:pt idx="2">
                  <c:v>64.21052631578948</c:v>
                </c:pt>
                <c:pt idx="3">
                  <c:v>72.543859649122808</c:v>
                </c:pt>
                <c:pt idx="4">
                  <c:v>67.485380116842109</c:v>
                </c:pt>
                <c:pt idx="5">
                  <c:v>66.666666666491224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0-4AFF-84BD-5EEB95134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부속/부설기관 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Sheet1!$C$2:$C$7</c:f>
              <c:numCache>
                <c:formatCode>###0.0</c:formatCode>
                <c:ptCount val="6"/>
                <c:pt idx="0">
                  <c:v>63.125</c:v>
                </c:pt>
                <c:pt idx="1">
                  <c:v>72.5</c:v>
                </c:pt>
                <c:pt idx="2">
                  <c:v>70</c:v>
                </c:pt>
                <c:pt idx="3">
                  <c:v>76.875</c:v>
                </c:pt>
                <c:pt idx="4">
                  <c:v>65</c:v>
                </c:pt>
                <c:pt idx="5">
                  <c:v>65.833333332500004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0-4AFF-84BD-5EEB95134E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대학원/단과대학/학과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5000"/>
                  </a:schemeClr>
                </a:gs>
                <a:gs pos="75000">
                  <a:schemeClr val="accent1">
                    <a:tint val="65000"/>
                    <a:lumMod val="60000"/>
                    <a:lumOff val="40000"/>
                  </a:schemeClr>
                </a:gs>
                <a:gs pos="51000">
                  <a:schemeClr val="accent1">
                    <a:tint val="65000"/>
                    <a:alpha val="75000"/>
                  </a:schemeClr>
                </a:gs>
                <a:gs pos="100000">
                  <a:schemeClr val="accent1">
                    <a:tint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Sheet1!$D$2:$D$7</c:f>
              <c:numCache>
                <c:formatCode>###0.0</c:formatCode>
                <c:ptCount val="6"/>
                <c:pt idx="0">
                  <c:v>63.333333333333336</c:v>
                </c:pt>
                <c:pt idx="1">
                  <c:v>65.555555555000012</c:v>
                </c:pt>
                <c:pt idx="2">
                  <c:v>70</c:v>
                </c:pt>
                <c:pt idx="3">
                  <c:v>74.583333333333329</c:v>
                </c:pt>
                <c:pt idx="4">
                  <c:v>66.111111110833335</c:v>
                </c:pt>
                <c:pt idx="5">
                  <c:v>73.33333333249999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0-4AFF-84BD-5EEB95134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662936272"/>
        <c:axId val="-1662906896"/>
      </c:barChart>
      <c:catAx>
        <c:axId val="-166293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06896"/>
        <c:crosses val="autoZero"/>
        <c:auto val="1"/>
        <c:lblAlgn val="ctr"/>
        <c:lblOffset val="100"/>
        <c:noMultiLvlLbl val="0"/>
      </c:catAx>
      <c:valAx>
        <c:axId val="-1662906896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3627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대학본부/직속기관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65000"/>
                  </a:schemeClr>
                </a:gs>
                <a:gs pos="75000">
                  <a:schemeClr val="accent1">
                    <a:shade val="65000"/>
                    <a:lumMod val="60000"/>
                    <a:lumOff val="40000"/>
                  </a:schemeClr>
                </a:gs>
                <a:gs pos="51000">
                  <a:schemeClr val="accent1">
                    <a:shade val="65000"/>
                    <a:alpha val="75000"/>
                  </a:schemeClr>
                </a:gs>
                <a:gs pos="100000">
                  <a:schemeClr val="accent1">
                    <a:shade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61.637426900350881</c:v>
                </c:pt>
                <c:pt idx="1">
                  <c:v>58.596491228245597</c:v>
                </c:pt>
                <c:pt idx="2">
                  <c:v>71.871345029298254</c:v>
                </c:pt>
                <c:pt idx="3">
                  <c:v>70.94736842105263</c:v>
                </c:pt>
                <c:pt idx="4">
                  <c:v>78.011695906140361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6-4F06-A243-6FB8D53676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부속/부설기관 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60.000000001249994</c:v>
                </c:pt>
                <c:pt idx="1">
                  <c:v>54.166666667500003</c:v>
                </c:pt>
                <c:pt idx="2">
                  <c:v>73.75</c:v>
                </c:pt>
                <c:pt idx="3">
                  <c:v>67.5</c:v>
                </c:pt>
                <c:pt idx="4">
                  <c:v>90.83333333249999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A6-4F06-A243-6FB8D53676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대학원/단과대학/학과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5000"/>
                  </a:schemeClr>
                </a:gs>
                <a:gs pos="75000">
                  <a:schemeClr val="accent1">
                    <a:tint val="65000"/>
                    <a:lumMod val="60000"/>
                    <a:lumOff val="40000"/>
                  </a:schemeClr>
                </a:gs>
                <a:gs pos="51000">
                  <a:schemeClr val="accent1">
                    <a:tint val="65000"/>
                    <a:alpha val="75000"/>
                  </a:schemeClr>
                </a:gs>
                <a:gs pos="100000">
                  <a:schemeClr val="accent1">
                    <a:tint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Sheet1!$D$2:$D$6</c:f>
              <c:numCache>
                <c:formatCode>###0.0</c:formatCode>
                <c:ptCount val="5"/>
                <c:pt idx="0">
                  <c:v>63.333333334166667</c:v>
                </c:pt>
                <c:pt idx="1">
                  <c:v>62.222222221666662</c:v>
                </c:pt>
                <c:pt idx="2">
                  <c:v>80.833333333333329</c:v>
                </c:pt>
                <c:pt idx="3">
                  <c:v>71.333333333333329</c:v>
                </c:pt>
                <c:pt idx="4">
                  <c:v>82.777777776666667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A6-4F06-A243-6FB8D5367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662917232"/>
        <c:axId val="-1662915056"/>
      </c:barChart>
      <c:catAx>
        <c:axId val="-166291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15056"/>
        <c:crosses val="autoZero"/>
        <c:auto val="1"/>
        <c:lblAlgn val="ctr"/>
        <c:lblOffset val="100"/>
        <c:noMultiLvlLbl val="0"/>
      </c:catAx>
      <c:valAx>
        <c:axId val="-166291505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1723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의정부 캠퍼스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65000"/>
                  </a:schemeClr>
                </a:gs>
                <a:gs pos="75000">
                  <a:schemeClr val="accent1">
                    <a:shade val="65000"/>
                    <a:lumMod val="60000"/>
                    <a:lumOff val="40000"/>
                  </a:schemeClr>
                </a:gs>
                <a:gs pos="51000">
                  <a:schemeClr val="accent1">
                    <a:shade val="65000"/>
                    <a:alpha val="75000"/>
                  </a:schemeClr>
                </a:gs>
                <a:gs pos="100000">
                  <a:schemeClr val="accent1">
                    <a:shade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67.13333333333334</c:v>
                </c:pt>
                <c:pt idx="1">
                  <c:v>69.511111110666704</c:v>
                </c:pt>
                <c:pt idx="2">
                  <c:v>65.333333333333329</c:v>
                </c:pt>
                <c:pt idx="3">
                  <c:v>73.13333333333334</c:v>
                </c:pt>
                <c:pt idx="4">
                  <c:v>66.844444444266671</c:v>
                </c:pt>
                <c:pt idx="5">
                  <c:v>67.19999999960001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C-43CE-BF36-C0E3052912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동두천 캠퍼스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Sheet1!$C$2:$C$7</c:f>
              <c:numCache>
                <c:formatCode>###0.0</c:formatCode>
                <c:ptCount val="6"/>
                <c:pt idx="0">
                  <c:v>60</c:v>
                </c:pt>
                <c:pt idx="1">
                  <c:v>53.333333330000002</c:v>
                </c:pt>
                <c:pt idx="2">
                  <c:v>60</c:v>
                </c:pt>
                <c:pt idx="3">
                  <c:v>60</c:v>
                </c:pt>
                <c:pt idx="4">
                  <c:v>46.666666669999998</c:v>
                </c:pt>
                <c:pt idx="5">
                  <c:v>66.666666669999998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6C-43CE-BF36-C0E3052912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기타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5000"/>
                  </a:schemeClr>
                </a:gs>
                <a:gs pos="75000">
                  <a:schemeClr val="accent1">
                    <a:tint val="65000"/>
                    <a:lumMod val="60000"/>
                    <a:lumOff val="40000"/>
                  </a:schemeClr>
                </a:gs>
                <a:gs pos="51000">
                  <a:schemeClr val="accent1">
                    <a:tint val="65000"/>
                    <a:alpha val="75000"/>
                  </a:schemeClr>
                </a:gs>
                <a:gs pos="100000">
                  <a:schemeClr val="accent1">
                    <a:tint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Sheet1!$D$2:$D$7</c:f>
              <c:numCache>
                <c:formatCode>###0.0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E-4E27-B020-2EFD6CB65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662938992"/>
        <c:axId val="-1662916688"/>
      </c:barChart>
      <c:catAx>
        <c:axId val="-166293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16688"/>
        <c:crosses val="autoZero"/>
        <c:auto val="1"/>
        <c:lblAlgn val="ctr"/>
        <c:lblOffset val="100"/>
        <c:noMultiLvlLbl val="0"/>
      </c:catAx>
      <c:valAx>
        <c:axId val="-1662916688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3899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의정부 캠퍼스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65000"/>
                  </a:schemeClr>
                </a:gs>
                <a:gs pos="75000">
                  <a:schemeClr val="accent1">
                    <a:shade val="65000"/>
                    <a:lumMod val="60000"/>
                    <a:lumOff val="40000"/>
                  </a:schemeClr>
                </a:gs>
                <a:gs pos="51000">
                  <a:schemeClr val="accent1">
                    <a:shade val="65000"/>
                    <a:alpha val="75000"/>
                  </a:schemeClr>
                </a:gs>
                <a:gs pos="100000">
                  <a:schemeClr val="accent1">
                    <a:shade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61.422222222266647</c:v>
                </c:pt>
                <c:pt idx="1">
                  <c:v>58.57777777786665</c:v>
                </c:pt>
                <c:pt idx="2">
                  <c:v>73.022222222266677</c:v>
                </c:pt>
                <c:pt idx="3">
                  <c:v>70.453333333333333</c:v>
                </c:pt>
                <c:pt idx="4">
                  <c:v>79.911111110666653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E-43DB-9B4D-389407813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동두처 캠퍼스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46.666666669999998</c:v>
                </c:pt>
                <c:pt idx="1">
                  <c:v>46.666666669999998</c:v>
                </c:pt>
                <c:pt idx="2">
                  <c:v>80</c:v>
                </c:pt>
                <c:pt idx="3">
                  <c:v>56</c:v>
                </c:pt>
                <c:pt idx="4">
                  <c:v>73.333333330000002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8E-43DB-9B4D-3894078133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기타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5000"/>
                  </a:schemeClr>
                </a:gs>
                <a:gs pos="75000">
                  <a:schemeClr val="accent1">
                    <a:tint val="65000"/>
                    <a:lumMod val="60000"/>
                    <a:lumOff val="40000"/>
                  </a:schemeClr>
                </a:gs>
                <a:gs pos="51000">
                  <a:schemeClr val="accent1">
                    <a:tint val="65000"/>
                    <a:alpha val="75000"/>
                  </a:schemeClr>
                </a:gs>
                <a:gs pos="100000">
                  <a:schemeClr val="accent1">
                    <a:tint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Sheet1!$D$2:$D$6</c:f>
              <c:numCache>
                <c:formatCode>###0.0</c:formatCode>
                <c:ptCount val="5"/>
                <c:pt idx="0">
                  <c:v>100</c:v>
                </c:pt>
                <c:pt idx="1">
                  <c:v>80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3-4E60-A86C-E48886F79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662938448"/>
        <c:axId val="-1662919408"/>
      </c:barChart>
      <c:catAx>
        <c:axId val="-166293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19408"/>
        <c:crosses val="autoZero"/>
        <c:auto val="1"/>
        <c:lblAlgn val="ctr"/>
        <c:lblOffset val="100"/>
        <c:noMultiLvlLbl val="0"/>
      </c:catAx>
      <c:valAx>
        <c:axId val="-1662919408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3844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1400" b="0" dirty="0" smtClean="0">
                <a:latin typeface="+mn-ea"/>
                <a:ea typeface="+mn-ea"/>
              </a:rPr>
              <a:t>[</a:t>
            </a:r>
            <a:r>
              <a:rPr lang="ko-KR" altLang="en-US" sz="1400" b="0" dirty="0" smtClean="0">
                <a:latin typeface="+mn-ea"/>
                <a:ea typeface="+mn-ea"/>
              </a:rPr>
              <a:t>성별</a:t>
            </a:r>
            <a:r>
              <a:rPr lang="en-US" sz="1400" b="0" dirty="0" smtClean="0">
                <a:latin typeface="+mn-ea"/>
                <a:ea typeface="+mn-ea"/>
              </a:rPr>
              <a:t>]</a:t>
            </a:r>
            <a:endParaRPr lang="ko-KR" sz="1400" b="0" dirty="0">
              <a:latin typeface="+mn-ea"/>
              <a:ea typeface="+mn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9.5181322637408958E-2"/>
          <c:y val="0.14102596696397676"/>
          <c:w val="0.87962058686198452"/>
          <c:h val="0.7546626837002040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 만족도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남성</c:v>
                </c:pt>
                <c:pt idx="1">
                  <c:v>여성</c:v>
                </c:pt>
              </c:strCache>
            </c:strRef>
          </c:cat>
          <c:val>
            <c:numRef>
              <c:f>Sheet1!$B$2:$C$2</c:f>
              <c:numCache>
                <c:formatCode>###0.0</c:formatCode>
                <c:ptCount val="2"/>
                <c:pt idx="0">
                  <c:v>72.3</c:v>
                </c:pt>
                <c:pt idx="1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6-42FA-A761-8F6290835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62914512"/>
        <c:axId val="-1662937360"/>
      </c:barChart>
      <c:catAx>
        <c:axId val="-166291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37360"/>
        <c:crosses val="autoZero"/>
        <c:auto val="1"/>
        <c:lblAlgn val="ctr"/>
        <c:lblOffset val="100"/>
        <c:noMultiLvlLbl val="0"/>
      </c:catAx>
      <c:valAx>
        <c:axId val="-1662937360"/>
        <c:scaling>
          <c:orientation val="minMax"/>
          <c:max val="8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14512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[</a:t>
            </a:r>
            <a:r>
              <a:rPr lang="ko-KR" altLang="en-US" sz="1400" dirty="0" smtClean="0"/>
              <a:t>연령대</a:t>
            </a:r>
            <a:r>
              <a:rPr lang="en-US" sz="1400" dirty="0" smtClean="0"/>
              <a:t>]</a:t>
            </a:r>
            <a:endParaRPr lang="ko-K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종합만족도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20대</c:v>
                </c:pt>
                <c:pt idx="1">
                  <c:v>30대</c:v>
                </c:pt>
                <c:pt idx="2">
                  <c:v>40대</c:v>
                </c:pt>
                <c:pt idx="3">
                  <c:v>50대 이상</c:v>
                </c:pt>
              </c:strCache>
            </c:strRef>
          </c:cat>
          <c:val>
            <c:numRef>
              <c:f>Sheet1!$B$2:$E$2</c:f>
              <c:numCache>
                <c:formatCode>###0.0</c:formatCode>
                <c:ptCount val="4"/>
                <c:pt idx="0">
                  <c:v>71.387755102857128</c:v>
                </c:pt>
                <c:pt idx="1">
                  <c:v>58.889455782142861</c:v>
                </c:pt>
                <c:pt idx="2">
                  <c:v>71.527950310869571</c:v>
                </c:pt>
                <c:pt idx="3">
                  <c:v>83.871693121666667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5-47CF-8414-45D4625BC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62923760"/>
        <c:axId val="-1662913424"/>
      </c:barChart>
      <c:catAx>
        <c:axId val="-166292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13424"/>
        <c:crosses val="autoZero"/>
        <c:auto val="1"/>
        <c:lblAlgn val="ctr"/>
        <c:lblOffset val="100"/>
        <c:noMultiLvlLbl val="0"/>
      </c:catAx>
      <c:valAx>
        <c:axId val="-1662913424"/>
        <c:scaling>
          <c:orientation val="minMax"/>
          <c:max val="8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23760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남성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72.272727272727266</c:v>
                </c:pt>
                <c:pt idx="1">
                  <c:v>73.636363635681832</c:v>
                </c:pt>
                <c:pt idx="2">
                  <c:v>66.36363636363636</c:v>
                </c:pt>
                <c:pt idx="3">
                  <c:v>73.86363636363636</c:v>
                </c:pt>
                <c:pt idx="4">
                  <c:v>71.666666666363653</c:v>
                </c:pt>
                <c:pt idx="5">
                  <c:v>71.515151514999999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7-4021-A9EC-E02EAA44D7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여성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Sheet1!$C$2:$C$7</c:f>
              <c:numCache>
                <c:formatCode>###0.0</c:formatCode>
                <c:ptCount val="6"/>
                <c:pt idx="0">
                  <c:v>61.060606060606062</c:v>
                </c:pt>
                <c:pt idx="1">
                  <c:v>64.444444444242421</c:v>
                </c:pt>
                <c:pt idx="2">
                  <c:v>64.848484848484844</c:v>
                </c:pt>
                <c:pt idx="3">
                  <c:v>72.575757575757578</c:v>
                </c:pt>
                <c:pt idx="4">
                  <c:v>60.80808080818182</c:v>
                </c:pt>
                <c:pt idx="5">
                  <c:v>62.424242423636372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7-4021-A9EC-E02EAA44D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662935728"/>
        <c:axId val="-1662923216"/>
      </c:barChart>
      <c:catAx>
        <c:axId val="-166293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23216"/>
        <c:crosses val="autoZero"/>
        <c:auto val="1"/>
        <c:lblAlgn val="ctr"/>
        <c:lblOffset val="100"/>
        <c:noMultiLvlLbl val="0"/>
      </c:catAx>
      <c:valAx>
        <c:axId val="-1662923216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3572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남성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68.030303030227287</c:v>
                </c:pt>
                <c:pt idx="1">
                  <c:v>63.484848485227261</c:v>
                </c:pt>
                <c:pt idx="2">
                  <c:v>73.106060606136367</c:v>
                </c:pt>
                <c:pt idx="3">
                  <c:v>75.63636363636364</c:v>
                </c:pt>
                <c:pt idx="4">
                  <c:v>81.060606060227272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11-40B6-90CA-C2B077BEB7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여성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53.333333333636368</c:v>
                </c:pt>
                <c:pt idx="1">
                  <c:v>52.323232323030304</c:v>
                </c:pt>
                <c:pt idx="2">
                  <c:v>73.939393939393938</c:v>
                </c:pt>
                <c:pt idx="3">
                  <c:v>64</c:v>
                </c:pt>
                <c:pt idx="4">
                  <c:v>78.787878787272732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11-40B6-90CA-C2B077BEB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662922672"/>
        <c:axId val="-1662922128"/>
      </c:barChart>
      <c:catAx>
        <c:axId val="-16629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22128"/>
        <c:crosses val="autoZero"/>
        <c:auto val="1"/>
        <c:lblAlgn val="ctr"/>
        <c:lblOffset val="100"/>
        <c:noMultiLvlLbl val="0"/>
      </c:catAx>
      <c:valAx>
        <c:axId val="-1662922128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2267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8000"/>
                  </a:schemeClr>
                </a:gs>
                <a:gs pos="75000">
                  <a:schemeClr val="accent1">
                    <a:shade val="58000"/>
                    <a:lumMod val="60000"/>
                    <a:lumOff val="40000"/>
                  </a:schemeClr>
                </a:gs>
                <a:gs pos="51000">
                  <a:schemeClr val="accent1">
                    <a:shade val="58000"/>
                    <a:alpha val="75000"/>
                  </a:schemeClr>
                </a:gs>
                <a:gs pos="100000">
                  <a:schemeClr val="accent1">
                    <a:shade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67.5</c:v>
                </c:pt>
                <c:pt idx="1">
                  <c:v>71.428571427857136</c:v>
                </c:pt>
                <c:pt idx="2">
                  <c:v>72.142857142857139</c:v>
                </c:pt>
                <c:pt idx="3">
                  <c:v>78.571428571428569</c:v>
                </c:pt>
                <c:pt idx="4">
                  <c:v>67.619047619285723</c:v>
                </c:pt>
                <c:pt idx="5">
                  <c:v>71.428571428571431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B-4213-A66F-6BE357A557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30대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Sheet1!$C$2:$C$7</c:f>
              <c:numCache>
                <c:formatCode>###0.0</c:formatCode>
                <c:ptCount val="6"/>
                <c:pt idx="0">
                  <c:v>56.25</c:v>
                </c:pt>
                <c:pt idx="1">
                  <c:v>54.761904761785715</c:v>
                </c:pt>
                <c:pt idx="2">
                  <c:v>56.428571428571431</c:v>
                </c:pt>
                <c:pt idx="3">
                  <c:v>64.642857142857139</c:v>
                </c:pt>
                <c:pt idx="4">
                  <c:v>57.857142856785707</c:v>
                </c:pt>
                <c:pt idx="5">
                  <c:v>56.428571428214283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2B-4213-A66F-6BE357A557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86000"/>
                  </a:schemeClr>
                </a:gs>
                <a:gs pos="75000">
                  <a:schemeClr val="accent1">
                    <a:tint val="86000"/>
                    <a:lumMod val="60000"/>
                    <a:lumOff val="40000"/>
                  </a:schemeClr>
                </a:gs>
                <a:gs pos="51000">
                  <a:schemeClr val="accent1">
                    <a:tint val="86000"/>
                    <a:alpha val="75000"/>
                  </a:schemeClr>
                </a:gs>
                <a:gs pos="100000">
                  <a:schemeClr val="accent1">
                    <a:tint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Sheet1!$D$2:$D$7</c:f>
              <c:numCache>
                <c:formatCode>###0.0</c:formatCode>
                <c:ptCount val="6"/>
                <c:pt idx="0">
                  <c:v>71.739130434782609</c:v>
                </c:pt>
                <c:pt idx="1">
                  <c:v>76.231884057391312</c:v>
                </c:pt>
                <c:pt idx="2">
                  <c:v>67.391304347826093</c:v>
                </c:pt>
                <c:pt idx="3">
                  <c:v>74.347826086956516</c:v>
                </c:pt>
                <c:pt idx="4">
                  <c:v>70.144927536521749</c:v>
                </c:pt>
                <c:pt idx="5">
                  <c:v>71.01449275304347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2B-4213-A66F-6BE357A557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50대 이상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8000"/>
                  </a:schemeClr>
                </a:gs>
                <a:gs pos="75000">
                  <a:schemeClr val="accent1">
                    <a:tint val="58000"/>
                    <a:lumMod val="60000"/>
                    <a:lumOff val="40000"/>
                  </a:schemeClr>
                </a:gs>
                <a:gs pos="51000">
                  <a:schemeClr val="accent1">
                    <a:tint val="58000"/>
                    <a:alpha val="75000"/>
                  </a:schemeClr>
                </a:gs>
                <a:gs pos="100000">
                  <a:schemeClr val="accent1">
                    <a:tint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Sheet1!$E$2:$E$7</c:f>
              <c:numCache>
                <c:formatCode>###0.0</c:formatCode>
                <c:ptCount val="6"/>
                <c:pt idx="0">
                  <c:v>85.416666666666671</c:v>
                </c:pt>
                <c:pt idx="1">
                  <c:v>89.999999999166661</c:v>
                </c:pt>
                <c:pt idx="2">
                  <c:v>76.666666666666671</c:v>
                </c:pt>
                <c:pt idx="3">
                  <c:v>85.416666666666671</c:v>
                </c:pt>
                <c:pt idx="4">
                  <c:v>81.666666665833347</c:v>
                </c:pt>
                <c:pt idx="5">
                  <c:v>82.777777777499992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2B-4213-A66F-6BE357A55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662913968"/>
        <c:axId val="-1662909616"/>
      </c:barChart>
      <c:catAx>
        <c:axId val="-166291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09616"/>
        <c:crosses val="autoZero"/>
        <c:auto val="1"/>
        <c:lblAlgn val="ctr"/>
        <c:lblOffset val="100"/>
        <c:noMultiLvlLbl val="0"/>
      </c:catAx>
      <c:valAx>
        <c:axId val="-16629096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1396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8000"/>
                  </a:schemeClr>
                </a:gs>
                <a:gs pos="75000">
                  <a:schemeClr val="accent1">
                    <a:shade val="58000"/>
                    <a:lumMod val="60000"/>
                    <a:lumOff val="40000"/>
                  </a:schemeClr>
                </a:gs>
                <a:gs pos="51000">
                  <a:schemeClr val="accent1">
                    <a:shade val="58000"/>
                    <a:alpha val="75000"/>
                  </a:schemeClr>
                </a:gs>
                <a:gs pos="100000">
                  <a:schemeClr val="accent1">
                    <a:shade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62.380952382142873</c:v>
                </c:pt>
                <c:pt idx="1">
                  <c:v>66.190476190714293</c:v>
                </c:pt>
                <c:pt idx="2">
                  <c:v>80.714285714285708</c:v>
                </c:pt>
                <c:pt idx="3">
                  <c:v>69.142857142857139</c:v>
                </c:pt>
                <c:pt idx="4">
                  <c:v>81.904761904285706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B-4EF2-A07E-BCAF01E407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30대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52.142857142500006</c:v>
                </c:pt>
                <c:pt idx="1">
                  <c:v>50.238095238571432</c:v>
                </c:pt>
                <c:pt idx="2">
                  <c:v>67.023809523928577</c:v>
                </c:pt>
                <c:pt idx="3">
                  <c:v>59.142857142857146</c:v>
                </c:pt>
                <c:pt idx="4">
                  <c:v>73.571428571071436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B-4EF2-A07E-BCAF01E407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86000"/>
                  </a:schemeClr>
                </a:gs>
                <a:gs pos="75000">
                  <a:schemeClr val="accent1">
                    <a:tint val="86000"/>
                    <a:lumMod val="60000"/>
                    <a:lumOff val="40000"/>
                  </a:schemeClr>
                </a:gs>
                <a:gs pos="51000">
                  <a:schemeClr val="accent1">
                    <a:tint val="86000"/>
                    <a:alpha val="75000"/>
                  </a:schemeClr>
                </a:gs>
                <a:gs pos="100000">
                  <a:schemeClr val="accent1">
                    <a:tint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Sheet1!$D$2:$D$6</c:f>
              <c:numCache>
                <c:formatCode>###0.0</c:formatCode>
                <c:ptCount val="5"/>
                <c:pt idx="0">
                  <c:v>64.637681158695656</c:v>
                </c:pt>
                <c:pt idx="1">
                  <c:v>58.260869565217391</c:v>
                </c:pt>
                <c:pt idx="2">
                  <c:v>73.043478260869563</c:v>
                </c:pt>
                <c:pt idx="3">
                  <c:v>75.304347826086953</c:v>
                </c:pt>
                <c:pt idx="4">
                  <c:v>80.289855071739126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0B-4EF2-A07E-BCAF01E407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50대 이상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8000"/>
                  </a:schemeClr>
                </a:gs>
                <a:gs pos="75000">
                  <a:schemeClr val="accent1">
                    <a:tint val="58000"/>
                    <a:lumMod val="60000"/>
                    <a:lumOff val="40000"/>
                  </a:schemeClr>
                </a:gs>
                <a:gs pos="51000">
                  <a:schemeClr val="accent1">
                    <a:tint val="58000"/>
                    <a:alpha val="75000"/>
                  </a:schemeClr>
                </a:gs>
                <a:gs pos="100000">
                  <a:schemeClr val="accent1">
                    <a:tint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Sheet1!$E$2:$E$6</c:f>
              <c:numCache>
                <c:formatCode>###0.0</c:formatCode>
                <c:ptCount val="5"/>
                <c:pt idx="0">
                  <c:v>77.777777779166669</c:v>
                </c:pt>
                <c:pt idx="1">
                  <c:v>70.555555554999998</c:v>
                </c:pt>
                <c:pt idx="2">
                  <c:v>80.833333333333329</c:v>
                </c:pt>
                <c:pt idx="3">
                  <c:v>90.333333333333329</c:v>
                </c:pt>
                <c:pt idx="4">
                  <c:v>92.777777777499992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0B-4EF2-A07E-BCAF01E40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662912880"/>
        <c:axId val="-1662912336"/>
      </c:barChart>
      <c:catAx>
        <c:axId val="-166291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12336"/>
        <c:crosses val="autoZero"/>
        <c:auto val="1"/>
        <c:lblAlgn val="ctr"/>
        <c:lblOffset val="100"/>
        <c:noMultiLvlLbl val="0"/>
      </c:catAx>
      <c:valAx>
        <c:axId val="-166291233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1288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1400" b="0" dirty="0" smtClean="0">
                <a:latin typeface="+mn-ea"/>
                <a:ea typeface="+mn-ea"/>
              </a:rPr>
              <a:t>[</a:t>
            </a:r>
            <a:r>
              <a:rPr lang="ko-KR" altLang="en-US" sz="1400" b="0" dirty="0" smtClean="0">
                <a:latin typeface="+mn-ea"/>
                <a:ea typeface="+mn-ea"/>
              </a:rPr>
              <a:t>캠퍼스</a:t>
            </a:r>
            <a:r>
              <a:rPr lang="en-US" sz="1400" b="0" dirty="0" smtClean="0">
                <a:latin typeface="+mn-ea"/>
                <a:ea typeface="+mn-ea"/>
              </a:rPr>
              <a:t>]</a:t>
            </a:r>
            <a:endParaRPr lang="ko-KR" sz="1400" b="0" dirty="0">
              <a:latin typeface="+mn-ea"/>
              <a:ea typeface="+mn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종합만족도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의정부캠퍼스</c:v>
                </c:pt>
                <c:pt idx="1">
                  <c:v>동두천캠퍼스</c:v>
                </c:pt>
              </c:strCache>
            </c:strRef>
          </c:cat>
          <c:val>
            <c:numRef>
              <c:f>Sheet1!$B$2:$C$2</c:f>
              <c:numCache>
                <c:formatCode>###0.0</c:formatCode>
                <c:ptCount val="2"/>
                <c:pt idx="0">
                  <c:v>81.3</c:v>
                </c:pt>
                <c:pt idx="1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D-4725-B0C6-DBF7AE16D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9439344"/>
        <c:axId val="-249433904"/>
      </c:barChart>
      <c:catAx>
        <c:axId val="-24943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33904"/>
        <c:crosses val="autoZero"/>
        <c:auto val="1"/>
        <c:lblAlgn val="ctr"/>
        <c:lblOffset val="100"/>
        <c:noMultiLvlLbl val="0"/>
      </c:catAx>
      <c:valAx>
        <c:axId val="-249433904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393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1400" b="0" dirty="0" smtClean="0">
                <a:latin typeface="+mn-ea"/>
                <a:ea typeface="+mn-ea"/>
              </a:rPr>
              <a:t>[</a:t>
            </a:r>
            <a:r>
              <a:rPr lang="ko-KR" sz="1400" b="0" dirty="0" smtClean="0">
                <a:latin typeface="+mn-ea"/>
                <a:ea typeface="+mn-ea"/>
              </a:rPr>
              <a:t>직급</a:t>
            </a:r>
            <a:r>
              <a:rPr lang="en-US" sz="1400" b="0" dirty="0">
                <a:latin typeface="+mn-ea"/>
                <a:ea typeface="+mn-ea"/>
              </a:rPr>
              <a:t>]</a:t>
            </a:r>
            <a:endParaRPr lang="ko-KR" sz="1400" b="0" dirty="0">
              <a:latin typeface="+mn-ea"/>
              <a:ea typeface="+mn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9.5181322637408958E-2"/>
          <c:y val="0.14102596696397676"/>
          <c:w val="0.87962058686198452"/>
          <c:h val="0.7546626837002040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 만족도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팀원 </c:v>
                </c:pt>
                <c:pt idx="1">
                  <c:v>부처장/팀장</c:v>
                </c:pt>
                <c:pt idx="2">
                  <c:v>기타</c:v>
                </c:pt>
              </c:strCache>
            </c:strRef>
          </c:cat>
          <c:val>
            <c:numRef>
              <c:f>Sheet1!$B$2:$D$2</c:f>
              <c:numCache>
                <c:formatCode>###0.0</c:formatCode>
                <c:ptCount val="3"/>
                <c:pt idx="0">
                  <c:v>64.651834504426233</c:v>
                </c:pt>
                <c:pt idx="1">
                  <c:v>83.266178266153844</c:v>
                </c:pt>
                <c:pt idx="2">
                  <c:v>91.238095240000007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6-42FA-A761-8F6290835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62911248"/>
        <c:axId val="-1662908528"/>
      </c:barChart>
      <c:catAx>
        <c:axId val="-166291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08528"/>
        <c:crosses val="autoZero"/>
        <c:auto val="1"/>
        <c:lblAlgn val="ctr"/>
        <c:lblOffset val="100"/>
        <c:noMultiLvlLbl val="0"/>
      </c:catAx>
      <c:valAx>
        <c:axId val="-166290852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11248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[</a:t>
            </a:r>
            <a:r>
              <a:rPr lang="ko-KR" sz="1400" dirty="0" smtClean="0"/>
              <a:t>근속</a:t>
            </a:r>
            <a:r>
              <a:rPr lang="en-US" altLang="ko-KR" sz="1400" dirty="0" smtClean="0"/>
              <a:t> </a:t>
            </a:r>
            <a:r>
              <a:rPr lang="ko-KR" sz="1400" dirty="0" smtClean="0"/>
              <a:t>연수</a:t>
            </a:r>
            <a:r>
              <a:rPr lang="en-US" sz="1400" dirty="0"/>
              <a:t>]</a:t>
            </a:r>
            <a:endParaRPr lang="ko-K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종합만족도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3년 미만</c:v>
                </c:pt>
                <c:pt idx="1">
                  <c:v>3년 이상~7년 미만</c:v>
                </c:pt>
                <c:pt idx="2">
                  <c:v>7년 이상~10년 미만</c:v>
                </c:pt>
                <c:pt idx="3">
                  <c:v>10년 이상~20년 미만</c:v>
                </c:pt>
                <c:pt idx="4">
                  <c:v>20년 이상</c:v>
                </c:pt>
              </c:strCache>
            </c:strRef>
          </c:cat>
          <c:val>
            <c:numRef>
              <c:f>Sheet1!$B$2:$F$2</c:f>
              <c:numCache>
                <c:formatCode>###0.0</c:formatCode>
                <c:ptCount val="5"/>
                <c:pt idx="0">
                  <c:v>68.501587302333334</c:v>
                </c:pt>
                <c:pt idx="1">
                  <c:v>61.986394558095242</c:v>
                </c:pt>
                <c:pt idx="2">
                  <c:v>67.35714285666667</c:v>
                </c:pt>
                <c:pt idx="3">
                  <c:v>68.642857142499992</c:v>
                </c:pt>
                <c:pt idx="4">
                  <c:v>82.490740739999993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5-47CF-8414-45D4625BC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62909072"/>
        <c:axId val="-1662907984"/>
      </c:barChart>
      <c:catAx>
        <c:axId val="-166290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07984"/>
        <c:crosses val="autoZero"/>
        <c:auto val="1"/>
        <c:lblAlgn val="ctr"/>
        <c:lblOffset val="100"/>
        <c:noMultiLvlLbl val="0"/>
      </c:catAx>
      <c:valAx>
        <c:axId val="-1662907984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662909072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팀원 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65000"/>
                  </a:schemeClr>
                </a:gs>
                <a:gs pos="75000">
                  <a:schemeClr val="accent1">
                    <a:shade val="65000"/>
                    <a:lumMod val="60000"/>
                    <a:lumOff val="40000"/>
                  </a:schemeClr>
                </a:gs>
                <a:gs pos="51000">
                  <a:schemeClr val="accent1">
                    <a:shade val="65000"/>
                    <a:alpha val="75000"/>
                  </a:schemeClr>
                </a:gs>
                <a:gs pos="100000">
                  <a:schemeClr val="accent1">
                    <a:shade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62.786885245901637</c:v>
                </c:pt>
                <c:pt idx="1">
                  <c:v>63.715846994098371</c:v>
                </c:pt>
                <c:pt idx="2">
                  <c:v>62.786885245901637</c:v>
                </c:pt>
                <c:pt idx="3">
                  <c:v>70.245901639344268</c:v>
                </c:pt>
                <c:pt idx="4">
                  <c:v>62.622950819672141</c:v>
                </c:pt>
                <c:pt idx="5">
                  <c:v>62.950819671803288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B-4A0F-93BE-7194010041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부처장/팀장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Sheet1!$C$2:$C$7</c:f>
              <c:numCache>
                <c:formatCode>###0.0</c:formatCode>
                <c:ptCount val="6"/>
                <c:pt idx="0">
                  <c:v>83.461538461538467</c:v>
                </c:pt>
                <c:pt idx="1">
                  <c:v>92.82051281999999</c:v>
                </c:pt>
                <c:pt idx="2">
                  <c:v>74.615384615384613</c:v>
                </c:pt>
                <c:pt idx="3">
                  <c:v>83.84615384615384</c:v>
                </c:pt>
                <c:pt idx="4">
                  <c:v>81.538461537692314</c:v>
                </c:pt>
                <c:pt idx="5">
                  <c:v>83.589743589230764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B-4A0F-93BE-7194010041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기타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5000"/>
                  </a:schemeClr>
                </a:gs>
                <a:gs pos="75000">
                  <a:schemeClr val="accent1">
                    <a:tint val="65000"/>
                    <a:lumMod val="60000"/>
                    <a:lumOff val="40000"/>
                  </a:schemeClr>
                </a:gs>
                <a:gs pos="51000">
                  <a:schemeClr val="accent1">
                    <a:tint val="65000"/>
                    <a:alpha val="75000"/>
                  </a:schemeClr>
                </a:gs>
                <a:gs pos="100000">
                  <a:schemeClr val="accent1">
                    <a:tint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Sheet1!$D$2:$D$7</c:f>
              <c:numCache>
                <c:formatCode>###0.0</c:formatCode>
                <c:ptCount val="6"/>
                <c:pt idx="0">
                  <c:v>93.333333333333329</c:v>
                </c:pt>
                <c:pt idx="1">
                  <c:v>91.11111111000001</c:v>
                </c:pt>
                <c:pt idx="2">
                  <c:v>86.666666666666671</c:v>
                </c:pt>
                <c:pt idx="3">
                  <c:v>90</c:v>
                </c:pt>
                <c:pt idx="4">
                  <c:v>93.333333333333329</c:v>
                </c:pt>
                <c:pt idx="5">
                  <c:v>93.333333333333329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6B-4A0F-93BE-719401004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494677040"/>
        <c:axId val="-1494669968"/>
      </c:barChart>
      <c:catAx>
        <c:axId val="-149467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69968"/>
        <c:crosses val="autoZero"/>
        <c:auto val="1"/>
        <c:lblAlgn val="ctr"/>
        <c:lblOffset val="100"/>
        <c:noMultiLvlLbl val="0"/>
      </c:catAx>
      <c:valAx>
        <c:axId val="-149466996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7704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팀원 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65000"/>
                  </a:schemeClr>
                </a:gs>
                <a:gs pos="75000">
                  <a:schemeClr val="accent1">
                    <a:shade val="65000"/>
                    <a:lumMod val="60000"/>
                    <a:lumOff val="40000"/>
                  </a:schemeClr>
                </a:gs>
                <a:gs pos="51000">
                  <a:schemeClr val="accent1">
                    <a:shade val="65000"/>
                    <a:alpha val="75000"/>
                  </a:schemeClr>
                </a:gs>
                <a:gs pos="100000">
                  <a:schemeClr val="accent1">
                    <a:shade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57.049180327868861</c:v>
                </c:pt>
                <c:pt idx="1">
                  <c:v>55.409836065901629</c:v>
                </c:pt>
                <c:pt idx="2">
                  <c:v>70.601092896229517</c:v>
                </c:pt>
                <c:pt idx="3">
                  <c:v>65.901639344262293</c:v>
                </c:pt>
                <c:pt idx="4">
                  <c:v>76.393442622459034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6-4CF0-99D5-458E8824DE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부처장/팀장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76.410256410769236</c:v>
                </c:pt>
                <c:pt idx="1">
                  <c:v>69.230769229999993</c:v>
                </c:pt>
                <c:pt idx="2">
                  <c:v>82.307692307692307</c:v>
                </c:pt>
                <c:pt idx="3">
                  <c:v>87.692307692307693</c:v>
                </c:pt>
                <c:pt idx="4">
                  <c:v>94.358974358461538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F6-4CF0-99D5-458E8824DE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기타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5000"/>
                  </a:schemeClr>
                </a:gs>
                <a:gs pos="75000">
                  <a:schemeClr val="accent1">
                    <a:tint val="65000"/>
                    <a:lumMod val="60000"/>
                    <a:lumOff val="40000"/>
                  </a:schemeClr>
                </a:gs>
                <a:gs pos="51000">
                  <a:schemeClr val="accent1">
                    <a:tint val="65000"/>
                    <a:alpha val="75000"/>
                  </a:schemeClr>
                </a:gs>
                <a:gs pos="100000">
                  <a:schemeClr val="accent1">
                    <a:tint val="6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Sheet1!$D$2:$D$6</c:f>
              <c:numCache>
                <c:formatCode>###0.0</c:formatCode>
                <c:ptCount val="5"/>
                <c:pt idx="0">
                  <c:v>93.333333333333329</c:v>
                </c:pt>
                <c:pt idx="1">
                  <c:v>80</c:v>
                </c:pt>
                <c:pt idx="2">
                  <c:v>93.333333333333329</c:v>
                </c:pt>
                <c:pt idx="3">
                  <c:v>93.333333333333329</c:v>
                </c:pt>
                <c:pt idx="4">
                  <c:v>93.333333333333329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F6-4CF0-99D5-458E8824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494661808"/>
        <c:axId val="-1494673776"/>
      </c:barChart>
      <c:catAx>
        <c:axId val="-149466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73776"/>
        <c:crosses val="autoZero"/>
        <c:auto val="1"/>
        <c:lblAlgn val="ctr"/>
        <c:lblOffset val="100"/>
        <c:noMultiLvlLbl val="0"/>
      </c:catAx>
      <c:valAx>
        <c:axId val="-149467377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6180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3000"/>
                  </a:schemeClr>
                </a:gs>
                <a:gs pos="75000">
                  <a:schemeClr val="accent1">
                    <a:shade val="53000"/>
                    <a:lumMod val="60000"/>
                    <a:lumOff val="40000"/>
                  </a:schemeClr>
                </a:gs>
                <a:gs pos="51000">
                  <a:schemeClr val="accent1">
                    <a:shade val="53000"/>
                    <a:alpha val="75000"/>
                  </a:schemeClr>
                </a:gs>
                <a:gs pos="100000">
                  <a:schemeClr val="accent1">
                    <a:shade val="53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65.333333333333329</c:v>
                </c:pt>
                <c:pt idx="1">
                  <c:v>67.555555554999998</c:v>
                </c:pt>
                <c:pt idx="2">
                  <c:v>67.666666666666671</c:v>
                </c:pt>
                <c:pt idx="3">
                  <c:v>71.833333333333329</c:v>
                </c:pt>
                <c:pt idx="4">
                  <c:v>65.555555555666672</c:v>
                </c:pt>
                <c:pt idx="5">
                  <c:v>69.555555555333342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6-4E32-9566-FCB3684C6D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3년 이상 ~ 7년 미만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Sheet1!$C$2:$C$7</c:f>
              <c:numCache>
                <c:formatCode>###0.0</c:formatCode>
                <c:ptCount val="6"/>
                <c:pt idx="0">
                  <c:v>59.285714285714285</c:v>
                </c:pt>
                <c:pt idx="1">
                  <c:v>62.222222221428574</c:v>
                </c:pt>
                <c:pt idx="2">
                  <c:v>59.523809523809526</c:v>
                </c:pt>
                <c:pt idx="3">
                  <c:v>66.19047619047619</c:v>
                </c:pt>
                <c:pt idx="4">
                  <c:v>58.730158729523801</c:v>
                </c:pt>
                <c:pt idx="5">
                  <c:v>59.999999999523801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6-4E32-9566-FCB3684C6D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7년 이상 ~ 10년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Sheet1!$D$2:$D$7</c:f>
              <c:numCache>
                <c:formatCode>###0.0</c:formatCode>
                <c:ptCount val="6"/>
                <c:pt idx="0">
                  <c:v>63.333333333333336</c:v>
                </c:pt>
                <c:pt idx="1">
                  <c:v>60</c:v>
                </c:pt>
                <c:pt idx="2">
                  <c:v>60</c:v>
                </c:pt>
                <c:pt idx="3">
                  <c:v>77.5</c:v>
                </c:pt>
                <c:pt idx="4">
                  <c:v>74.444444445000002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C6-4E32-9566-FCB3684C6D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10년 이상 ~ 20년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77000"/>
                  </a:schemeClr>
                </a:gs>
                <a:gs pos="75000">
                  <a:schemeClr val="accent1">
                    <a:tint val="77000"/>
                    <a:lumMod val="60000"/>
                    <a:lumOff val="40000"/>
                  </a:schemeClr>
                </a:gs>
                <a:gs pos="51000">
                  <a:schemeClr val="accent1">
                    <a:tint val="77000"/>
                    <a:alpha val="75000"/>
                  </a:schemeClr>
                </a:gs>
                <a:gs pos="100000">
                  <a:schemeClr val="accent1">
                    <a:tint val="77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Sheet1!$E$2:$E$7</c:f>
              <c:numCache>
                <c:formatCode>###0.0</c:formatCode>
                <c:ptCount val="6"/>
                <c:pt idx="0">
                  <c:v>70.625</c:v>
                </c:pt>
                <c:pt idx="1">
                  <c:v>73.33333333249999</c:v>
                </c:pt>
                <c:pt idx="2">
                  <c:v>62.5</c:v>
                </c:pt>
                <c:pt idx="3">
                  <c:v>75.625</c:v>
                </c:pt>
                <c:pt idx="4">
                  <c:v>67.5</c:v>
                </c:pt>
                <c:pt idx="5">
                  <c:v>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C6-4E32-9566-FCB3684C6D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20년 이상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4000"/>
                  </a:schemeClr>
                </a:gs>
                <a:gs pos="75000">
                  <a:schemeClr val="accent1">
                    <a:tint val="54000"/>
                    <a:lumMod val="60000"/>
                    <a:lumOff val="40000"/>
                  </a:schemeClr>
                </a:gs>
                <a:gs pos="51000">
                  <a:schemeClr val="accent1">
                    <a:tint val="54000"/>
                    <a:alpha val="75000"/>
                  </a:schemeClr>
                </a:gs>
                <a:gs pos="100000">
                  <a:schemeClr val="accent1">
                    <a:tint val="54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Sheet1!$F$2:$F$7</c:f>
              <c:numCache>
                <c:formatCode>###0.0</c:formatCode>
                <c:ptCount val="6"/>
                <c:pt idx="0">
                  <c:v>87.083333333333329</c:v>
                </c:pt>
                <c:pt idx="1">
                  <c:v>90.555555555833337</c:v>
                </c:pt>
                <c:pt idx="2">
                  <c:v>76.666666666666671</c:v>
                </c:pt>
                <c:pt idx="3">
                  <c:v>85.833333333333329</c:v>
                </c:pt>
                <c:pt idx="4">
                  <c:v>81.111111110833335</c:v>
                </c:pt>
                <c:pt idx="5">
                  <c:v>79.999999999166661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C6-4E32-9566-FCB3684C6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494668336"/>
        <c:axId val="-1494672688"/>
      </c:barChart>
      <c:catAx>
        <c:axId val="-14946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72688"/>
        <c:crosses val="autoZero"/>
        <c:auto val="1"/>
        <c:lblAlgn val="ctr"/>
        <c:lblOffset val="100"/>
        <c:noMultiLvlLbl val="0"/>
      </c:catAx>
      <c:valAx>
        <c:axId val="-149467268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6833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3000"/>
                  </a:schemeClr>
                </a:gs>
                <a:gs pos="75000">
                  <a:schemeClr val="accent1">
                    <a:shade val="53000"/>
                    <a:lumMod val="60000"/>
                    <a:lumOff val="40000"/>
                  </a:schemeClr>
                </a:gs>
                <a:gs pos="51000">
                  <a:schemeClr val="accent1">
                    <a:shade val="53000"/>
                    <a:alpha val="75000"/>
                  </a:schemeClr>
                </a:gs>
                <a:gs pos="100000">
                  <a:schemeClr val="accent1">
                    <a:shade val="53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62.000000000333337</c:v>
                </c:pt>
                <c:pt idx="1">
                  <c:v>63.777777778000001</c:v>
                </c:pt>
                <c:pt idx="2">
                  <c:v>75.333333333333329</c:v>
                </c:pt>
                <c:pt idx="3">
                  <c:v>68.533333333333331</c:v>
                </c:pt>
                <c:pt idx="4">
                  <c:v>78.222222221666655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0-4B1C-A3DF-39044BA8AA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3년 이상 ~ 7년 미만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58.095238095238109</c:v>
                </c:pt>
                <c:pt idx="1">
                  <c:v>49.206349206190488</c:v>
                </c:pt>
                <c:pt idx="2">
                  <c:v>68.095238095238102</c:v>
                </c:pt>
                <c:pt idx="3">
                  <c:v>64.952380952380949</c:v>
                </c:pt>
                <c:pt idx="4">
                  <c:v>74.2857142852381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80-4B1C-A3DF-39044BA8AA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7년 이상 ~ 10년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Sheet1!$D$2:$D$6</c:f>
              <c:numCache>
                <c:formatCode>###0.0</c:formatCode>
                <c:ptCount val="5"/>
                <c:pt idx="0">
                  <c:v>47.777777778333331</c:v>
                </c:pt>
                <c:pt idx="1">
                  <c:v>58.888888889999997</c:v>
                </c:pt>
                <c:pt idx="2">
                  <c:v>77.777777778333331</c:v>
                </c:pt>
                <c:pt idx="3">
                  <c:v>71.333333333333329</c:v>
                </c:pt>
                <c:pt idx="4">
                  <c:v>86.666666666666671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80-4B1C-A3DF-39044BA8AA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10년 이상 ~ 20년 미만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77000"/>
                  </a:schemeClr>
                </a:gs>
                <a:gs pos="75000">
                  <a:schemeClr val="accent1">
                    <a:tint val="77000"/>
                    <a:lumMod val="60000"/>
                    <a:lumOff val="40000"/>
                  </a:schemeClr>
                </a:gs>
                <a:gs pos="51000">
                  <a:schemeClr val="accent1">
                    <a:tint val="77000"/>
                    <a:alpha val="75000"/>
                  </a:schemeClr>
                </a:gs>
                <a:gs pos="100000">
                  <a:schemeClr val="accent1">
                    <a:tint val="77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Sheet1!$E$2:$E$6</c:f>
              <c:numCache>
                <c:formatCode>###0.0</c:formatCode>
                <c:ptCount val="5"/>
                <c:pt idx="0">
                  <c:v>60</c:v>
                </c:pt>
                <c:pt idx="1">
                  <c:v>52.500000001249994</c:v>
                </c:pt>
                <c:pt idx="2">
                  <c:v>63.75</c:v>
                </c:pt>
                <c:pt idx="3">
                  <c:v>72.5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80-4B1C-A3DF-39044BA8AA4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20년 이상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4000"/>
                  </a:schemeClr>
                </a:gs>
                <a:gs pos="75000">
                  <a:schemeClr val="accent1">
                    <a:tint val="54000"/>
                    <a:lumMod val="60000"/>
                    <a:lumOff val="40000"/>
                  </a:schemeClr>
                </a:gs>
                <a:gs pos="51000">
                  <a:schemeClr val="accent1">
                    <a:tint val="54000"/>
                    <a:alpha val="75000"/>
                  </a:schemeClr>
                </a:gs>
                <a:gs pos="100000">
                  <a:schemeClr val="accent1">
                    <a:tint val="54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Sheet1!$F$2:$F$6</c:f>
              <c:numCache>
                <c:formatCode>###0.0</c:formatCode>
                <c:ptCount val="5"/>
                <c:pt idx="0">
                  <c:v>75.555555554999998</c:v>
                </c:pt>
                <c:pt idx="1">
                  <c:v>66.666666665833333</c:v>
                </c:pt>
                <c:pt idx="2">
                  <c:v>82.5</c:v>
                </c:pt>
                <c:pt idx="3">
                  <c:v>84.333333333333329</c:v>
                </c:pt>
                <c:pt idx="4">
                  <c:v>91.666666665833347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80-4B1C-A3DF-39044BA8A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494667792"/>
        <c:axId val="-1494659632"/>
      </c:barChart>
      <c:catAx>
        <c:axId val="-149466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59632"/>
        <c:crosses val="autoZero"/>
        <c:auto val="1"/>
        <c:lblAlgn val="ctr"/>
        <c:lblOffset val="100"/>
        <c:noMultiLvlLbl val="0"/>
      </c:catAx>
      <c:valAx>
        <c:axId val="-14946596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6779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77-4028-BAFC-AD9FF90F14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77-4028-BAFC-AD9FF90F14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77-4028-BAFC-AD9FF90F14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77-4028-BAFC-AD9FF90F14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77-4028-BAFC-AD9FF90F14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77-4028-BAFC-AD9FF90F14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E-4A96-A314-42C181BCD144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E-4A96-A314-42C181BCD1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참여</c:v>
                </c:pt>
                <c:pt idx="1">
                  <c:v>미참여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E-4A96-A314-42C181BC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97729845159676"/>
          <c:y val="0.42937405895108582"/>
          <c:w val="0.14587694976409593"/>
          <c:h val="0.216927148930409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교원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종합 만족도</c:v>
                </c:pt>
              </c:strCache>
            </c:strRef>
          </c:cat>
          <c:val>
            <c:numRef>
              <c:f>Sheet1!$B$2</c:f>
              <c:numCache>
                <c:formatCode>###0.0</c:formatCode>
                <c:ptCount val="1"/>
                <c:pt idx="0">
                  <c:v>77.900000000000006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2-4961-B331-E8336AE33D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직원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40412717077998E-3"/>
                  <c:y val="1.9599703072214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2-4961-B331-E8336AE33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종합 만족도</c:v>
                </c:pt>
              </c:strCache>
            </c:strRef>
          </c:cat>
          <c:val>
            <c:numRef>
              <c:f>Sheet1!$C$2</c:f>
              <c:numCache>
                <c:formatCode>###0.0</c:formatCode>
                <c:ptCount val="1"/>
                <c:pt idx="0">
                  <c:v>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2-4961-B331-E8336AE33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494649840"/>
        <c:axId val="-1494653648"/>
      </c:barChart>
      <c:catAx>
        <c:axId val="-149464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53648"/>
        <c:crosses val="autoZero"/>
        <c:auto val="1"/>
        <c:lblAlgn val="ctr"/>
        <c:lblOffset val="100"/>
        <c:noMultiLvlLbl val="0"/>
      </c:catAx>
      <c:valAx>
        <c:axId val="-1494653648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498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교원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Sheet1!$B$2:$B$7</c:f>
              <c:numCache>
                <c:formatCode>0.0_);[Red]\(0.0\)</c:formatCode>
                <c:ptCount val="6"/>
                <c:pt idx="0">
                  <c:v>81.640624999999986</c:v>
                </c:pt>
                <c:pt idx="1">
                  <c:v>80.729166667031265</c:v>
                </c:pt>
                <c:pt idx="2">
                  <c:v>74.843749999999986</c:v>
                </c:pt>
                <c:pt idx="3">
                  <c:v>76.625000000000014</c:v>
                </c:pt>
                <c:pt idx="4">
                  <c:v>75.104166666406229</c:v>
                </c:pt>
                <c:pt idx="5">
                  <c:v>78.020833333281217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3-44B2-A0DE-CB99CCBFA7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직원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40412717077998E-3"/>
                  <c:y val="1.9599703072214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33-44B2-A0DE-CB99CCBFA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대학혁신</c:v>
                </c:pt>
                <c:pt idx="1">
                  <c:v>대학 발전계획에 대한 인식</c:v>
                </c:pt>
                <c:pt idx="2">
                  <c:v>편의시설</c:v>
                </c:pt>
                <c:pt idx="3">
                  <c:v>대학정보시스템</c:v>
                </c:pt>
                <c:pt idx="4">
                  <c:v>예산편성 및 집행</c:v>
                </c:pt>
                <c:pt idx="5">
                  <c:v>감사</c:v>
                </c:pt>
              </c:strCache>
            </c:strRef>
          </c:cat>
          <c:val>
            <c:numRef>
              <c:f>Sheet1!$C$2:$C$7</c:f>
              <c:numCache>
                <c:formatCode>###0.0</c:formatCode>
                <c:ptCount val="6"/>
                <c:pt idx="0">
                  <c:v>67.467532467532493</c:v>
                </c:pt>
                <c:pt idx="1">
                  <c:v>69.696969696493483</c:v>
                </c:pt>
                <c:pt idx="2">
                  <c:v>65.714285714285694</c:v>
                </c:pt>
                <c:pt idx="3">
                  <c:v>73.3116883116883</c:v>
                </c:pt>
                <c:pt idx="4">
                  <c:v>67.012987012857153</c:v>
                </c:pt>
                <c:pt idx="5">
                  <c:v>67.619047618701302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33-44B2-A0DE-CB99CCBFA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494667248"/>
        <c:axId val="-1494666704"/>
      </c:barChart>
      <c:catAx>
        <c:axId val="-149466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66704"/>
        <c:crosses val="autoZero"/>
        <c:auto val="1"/>
        <c:lblAlgn val="ctr"/>
        <c:lblOffset val="100"/>
        <c:noMultiLvlLbl val="0"/>
      </c:catAx>
      <c:valAx>
        <c:axId val="-1494666704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672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교원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Sheet1!$B$2:$B$6</c:f>
              <c:numCache>
                <c:formatCode>0.0_);[Red]\(0.0\)</c:formatCode>
                <c:ptCount val="5"/>
                <c:pt idx="0">
                  <c:v>72.916666666562492</c:v>
                </c:pt>
                <c:pt idx="1">
                  <c:v>70.468749999999986</c:v>
                </c:pt>
                <c:pt idx="2">
                  <c:v>79.791666666718797</c:v>
                </c:pt>
                <c:pt idx="3">
                  <c:v>82.6875</c:v>
                </c:pt>
                <c:pt idx="4">
                  <c:v>85.078125000000014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4-4379-99A2-13A6E52C40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직원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40412717077998E-3"/>
                  <c:y val="1.9599703072214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4-4379-99A2-13A6E52C4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복지 및 업무지원</c:v>
                </c:pt>
                <c:pt idx="1">
                  <c:v>직원인사</c:v>
                </c:pt>
                <c:pt idx="2">
                  <c:v>봉사프로그램</c:v>
                </c:pt>
                <c:pt idx="3">
                  <c:v>대학 이미지 및 소속감</c:v>
                </c:pt>
                <c:pt idx="4">
                  <c:v>위기사항 대응 및 비대면수업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61.731601731688322</c:v>
                </c:pt>
                <c:pt idx="1">
                  <c:v>58.701298701428563</c:v>
                </c:pt>
                <c:pt idx="2">
                  <c:v>73.463203463246799</c:v>
                </c:pt>
                <c:pt idx="3">
                  <c:v>70.649350649350623</c:v>
                </c:pt>
                <c:pt idx="4">
                  <c:v>80.086580086103908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04-4379-99A2-13A6E52C4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1494658000"/>
        <c:axId val="-1494657456"/>
      </c:barChart>
      <c:catAx>
        <c:axId val="-149465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57456"/>
        <c:crosses val="autoZero"/>
        <c:auto val="1"/>
        <c:lblAlgn val="ctr"/>
        <c:lblOffset val="100"/>
        <c:noMultiLvlLbl val="0"/>
      </c:catAx>
      <c:valAx>
        <c:axId val="-1494657456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580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[</a:t>
            </a:r>
            <a:r>
              <a:rPr lang="ko-KR" altLang="en-US" sz="1400" dirty="0" smtClean="0"/>
              <a:t>단과대학</a:t>
            </a:r>
            <a:r>
              <a:rPr lang="en-US" sz="1400" dirty="0" smtClean="0"/>
              <a:t>]</a:t>
            </a:r>
            <a:endParaRPr lang="ko-K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종합만족도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사회과학대학</c:v>
                </c:pt>
                <c:pt idx="1">
                  <c:v>글로벌비즈니스대학</c:v>
                </c:pt>
                <c:pt idx="2">
                  <c:v>바이오생태보건대학</c:v>
                </c:pt>
                <c:pt idx="3">
                  <c:v>간호대학</c:v>
                </c:pt>
                <c:pt idx="4">
                  <c:v>과학기술융합대학</c:v>
                </c:pt>
                <c:pt idx="5">
                  <c:v>디자인예술대학</c:v>
                </c:pt>
                <c:pt idx="6">
                  <c:v>리나시타교양대학</c:v>
                </c:pt>
                <c:pt idx="7">
                  <c:v>기타</c:v>
                </c:pt>
              </c:strCache>
            </c:strRef>
          </c:cat>
          <c:val>
            <c:numRef>
              <c:f>Sheet1!$B$2:$I$2</c:f>
              <c:numCache>
                <c:formatCode>0.0_);[Red]\(0.0\)</c:formatCode>
                <c:ptCount val="8"/>
                <c:pt idx="0">
                  <c:v>89.307644109999998</c:v>
                </c:pt>
                <c:pt idx="1">
                  <c:v>75.171761501250003</c:v>
                </c:pt>
                <c:pt idx="2">
                  <c:v>77.170846395454546</c:v>
                </c:pt>
                <c:pt idx="3">
                  <c:v>84.642857140000004</c:v>
                </c:pt>
                <c:pt idx="4">
                  <c:v>79.254366321818168</c:v>
                </c:pt>
                <c:pt idx="5">
                  <c:v>76.73469387714286</c:v>
                </c:pt>
                <c:pt idx="6">
                  <c:v>71.096059111999992</c:v>
                </c:pt>
                <c:pt idx="7" formatCode="###0.0">
                  <c:v>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E-40DC-A3C3-271AA3E0A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9440432"/>
        <c:axId val="-249433360"/>
      </c:barChart>
      <c:catAx>
        <c:axId val="-24944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33360"/>
        <c:crosses val="autoZero"/>
        <c:auto val="1"/>
        <c:lblAlgn val="ctr"/>
        <c:lblOffset val="100"/>
        <c:noMultiLvlLbl val="0"/>
      </c:catAx>
      <c:valAx>
        <c:axId val="-249433360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04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사회과학대학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45000"/>
                  </a:schemeClr>
                </a:gs>
                <a:gs pos="75000">
                  <a:schemeClr val="accent1">
                    <a:shade val="45000"/>
                    <a:lumMod val="60000"/>
                    <a:lumOff val="40000"/>
                  </a:schemeClr>
                </a:gs>
                <a:gs pos="51000">
                  <a:schemeClr val="accent1">
                    <a:shade val="45000"/>
                    <a:alpha val="75000"/>
                  </a:schemeClr>
                </a:gs>
                <a:gs pos="100000">
                  <a:schemeClr val="accent1">
                    <a:shade val="4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Sheet1!$B$2:$B$9</c:f>
              <c:numCache>
                <c:formatCode>0.0_);[Red]\(0.0\)</c:formatCode>
                <c:ptCount val="8"/>
                <c:pt idx="0">
                  <c:v>90.833333333333329</c:v>
                </c:pt>
                <c:pt idx="1">
                  <c:v>90</c:v>
                </c:pt>
                <c:pt idx="2">
                  <c:v>88.333333333333329</c:v>
                </c:pt>
                <c:pt idx="3">
                  <c:v>77.5</c:v>
                </c:pt>
                <c:pt idx="5">
                  <c:v>91.11111111000001</c:v>
                </c:pt>
                <c:pt idx="6">
                  <c:v>87.777777778333345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0-4AFF-84BD-5EEB95134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글로벌비즈니스대학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Sheet1!$C$2:$C$9</c:f>
              <c:numCache>
                <c:formatCode>0.0_);[Red]\(0.0\)</c:formatCode>
                <c:ptCount val="8"/>
                <c:pt idx="0">
                  <c:v>79.375</c:v>
                </c:pt>
                <c:pt idx="1">
                  <c:v>78.333333333750005</c:v>
                </c:pt>
                <c:pt idx="2">
                  <c:v>76.875</c:v>
                </c:pt>
                <c:pt idx="3">
                  <c:v>57.5</c:v>
                </c:pt>
                <c:pt idx="4">
                  <c:v>90</c:v>
                </c:pt>
                <c:pt idx="5">
                  <c:v>82.5</c:v>
                </c:pt>
                <c:pt idx="6">
                  <c:v>72.5</c:v>
                </c:pt>
                <c:pt idx="7">
                  <c:v>77.500000001250001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0-4AFF-84BD-5EEB95134E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바이오생태보건대학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Sheet1!$D$2:$D$9</c:f>
              <c:numCache>
                <c:formatCode>0.0_);[Red]\(0.0\)</c:formatCode>
                <c:ptCount val="8"/>
                <c:pt idx="0">
                  <c:v>80.909090909090907</c:v>
                </c:pt>
                <c:pt idx="1">
                  <c:v>78.787878788181828</c:v>
                </c:pt>
                <c:pt idx="2">
                  <c:v>80</c:v>
                </c:pt>
                <c:pt idx="3">
                  <c:v>64.090909090909093</c:v>
                </c:pt>
                <c:pt idx="4">
                  <c:v>90</c:v>
                </c:pt>
                <c:pt idx="5">
                  <c:v>79.999999999090903</c:v>
                </c:pt>
                <c:pt idx="6">
                  <c:v>75.151515151818188</c:v>
                </c:pt>
                <c:pt idx="7">
                  <c:v>78.181818181818187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0-4AFF-84BD-5EEB95134E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간호대학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Sheet1!$E$2:$E$9</c:f>
              <c:numCache>
                <c:formatCode>0.0_);[Red]\(0.0\)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70</c:v>
                </c:pt>
                <c:pt idx="5">
                  <c:v>93.333333330000002</c:v>
                </c:pt>
                <c:pt idx="6">
                  <c:v>90</c:v>
                </c:pt>
                <c:pt idx="7">
                  <c:v>46.666666669999998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30-4AFF-84BD-5EEB95134E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과학기술융합대학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93000"/>
                  </a:schemeClr>
                </a:gs>
                <a:gs pos="75000">
                  <a:schemeClr val="accent1">
                    <a:tint val="93000"/>
                    <a:lumMod val="60000"/>
                    <a:lumOff val="40000"/>
                  </a:schemeClr>
                </a:gs>
                <a:gs pos="51000">
                  <a:schemeClr val="accent1">
                    <a:tint val="93000"/>
                    <a:alpha val="75000"/>
                  </a:schemeClr>
                </a:gs>
                <a:gs pos="100000">
                  <a:schemeClr val="accent1">
                    <a:tint val="93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Sheet1!$F$2:$F$9</c:f>
              <c:numCache>
                <c:formatCode>0.0_);[Red]\(0.0\)</c:formatCode>
                <c:ptCount val="8"/>
                <c:pt idx="0">
                  <c:v>81.818181818181813</c:v>
                </c:pt>
                <c:pt idx="1">
                  <c:v>81.81818181909091</c:v>
                </c:pt>
                <c:pt idx="2">
                  <c:v>82.727272727272734</c:v>
                </c:pt>
                <c:pt idx="3">
                  <c:v>65.454545454545453</c:v>
                </c:pt>
                <c:pt idx="4">
                  <c:v>80</c:v>
                </c:pt>
                <c:pt idx="5">
                  <c:v>84.848484847272715</c:v>
                </c:pt>
                <c:pt idx="6">
                  <c:v>80.303030303636348</c:v>
                </c:pt>
                <c:pt idx="7">
                  <c:v>82.424242423636372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30-4AFF-84BD-5EEB95134E7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디자인예술대학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77000"/>
                  </a:schemeClr>
                </a:gs>
                <a:gs pos="75000">
                  <a:schemeClr val="accent1">
                    <a:tint val="77000"/>
                    <a:lumMod val="60000"/>
                    <a:lumOff val="40000"/>
                  </a:schemeClr>
                </a:gs>
                <a:gs pos="51000">
                  <a:schemeClr val="accent1">
                    <a:tint val="77000"/>
                    <a:alpha val="75000"/>
                  </a:schemeClr>
                </a:gs>
                <a:gs pos="100000">
                  <a:schemeClr val="accent1">
                    <a:tint val="77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Sheet1!$G$2:$G$9</c:f>
              <c:numCache>
                <c:formatCode>0.0_);[Red]\(0.0\)</c:formatCode>
                <c:ptCount val="8"/>
                <c:pt idx="0">
                  <c:v>82.857142857142861</c:v>
                </c:pt>
                <c:pt idx="1">
                  <c:v>78.095238095714294</c:v>
                </c:pt>
                <c:pt idx="2">
                  <c:v>74.285714285714292</c:v>
                </c:pt>
                <c:pt idx="3">
                  <c:v>65.714285714285708</c:v>
                </c:pt>
                <c:pt idx="5">
                  <c:v>81.904761904285706</c:v>
                </c:pt>
                <c:pt idx="6">
                  <c:v>72.380952380000011</c:v>
                </c:pt>
                <c:pt idx="7">
                  <c:v>76.190476190000012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30-4AFF-84BD-5EEB95134E7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리나시타 교양대학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2000"/>
                  </a:schemeClr>
                </a:gs>
                <a:gs pos="75000">
                  <a:schemeClr val="accent1">
                    <a:tint val="62000"/>
                    <a:lumMod val="60000"/>
                    <a:lumOff val="40000"/>
                  </a:schemeClr>
                </a:gs>
                <a:gs pos="51000">
                  <a:schemeClr val="accent1">
                    <a:tint val="62000"/>
                    <a:alpha val="75000"/>
                  </a:schemeClr>
                </a:gs>
                <a:gs pos="100000">
                  <a:schemeClr val="accent1">
                    <a:tint val="62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Sheet1!$H$2:$H$9</c:f>
              <c:numCache>
                <c:formatCode>0.0_);[Red]\(0.0\)</c:formatCode>
                <c:ptCount val="8"/>
                <c:pt idx="0">
                  <c:v>72.666666666666671</c:v>
                </c:pt>
                <c:pt idx="1">
                  <c:v>75.111111111333329</c:v>
                </c:pt>
                <c:pt idx="2">
                  <c:v>74.333333333333329</c:v>
                </c:pt>
                <c:pt idx="3">
                  <c:v>61.666666666666664</c:v>
                </c:pt>
                <c:pt idx="4">
                  <c:v>90</c:v>
                </c:pt>
                <c:pt idx="5">
                  <c:v>69.333333333333329</c:v>
                </c:pt>
                <c:pt idx="6">
                  <c:v>71.333333333999988</c:v>
                </c:pt>
                <c:pt idx="7">
                  <c:v>73.333333333333329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6-4983-9A5F-915AA811571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기타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46000"/>
                  </a:schemeClr>
                </a:gs>
                <a:gs pos="75000">
                  <a:schemeClr val="accent1">
                    <a:tint val="46000"/>
                    <a:lumMod val="60000"/>
                    <a:lumOff val="40000"/>
                  </a:schemeClr>
                </a:gs>
                <a:gs pos="51000">
                  <a:schemeClr val="accent1">
                    <a:tint val="46000"/>
                    <a:alpha val="75000"/>
                  </a:schemeClr>
                </a:gs>
                <a:gs pos="100000">
                  <a:schemeClr val="accent1">
                    <a:tint val="4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Sheet1!$I$2:$I$9</c:f>
              <c:numCache>
                <c:formatCode>0.0_);[Red]\(0.0\)</c:formatCode>
                <c:ptCount val="8"/>
                <c:pt idx="0">
                  <c:v>97</c:v>
                </c:pt>
                <c:pt idx="1">
                  <c:v>92</c:v>
                </c:pt>
                <c:pt idx="2">
                  <c:v>95</c:v>
                </c:pt>
                <c:pt idx="3">
                  <c:v>77</c:v>
                </c:pt>
                <c:pt idx="5">
                  <c:v>90.666666665999998</c:v>
                </c:pt>
                <c:pt idx="6">
                  <c:v>88</c:v>
                </c:pt>
                <c:pt idx="7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E-4E41-BD4A-E2A5A76CE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45872"/>
        <c:axId val="-249423568"/>
      </c:barChart>
      <c:catAx>
        <c:axId val="-24944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3568"/>
        <c:crosses val="autoZero"/>
        <c:auto val="1"/>
        <c:lblAlgn val="ctr"/>
        <c:lblOffset val="100"/>
        <c:noMultiLvlLbl val="0"/>
      </c:catAx>
      <c:valAx>
        <c:axId val="-24942356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587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사회과학대학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45000"/>
                  </a:schemeClr>
                </a:gs>
                <a:gs pos="75000">
                  <a:schemeClr val="accent1">
                    <a:shade val="45000"/>
                    <a:lumMod val="60000"/>
                    <a:lumOff val="40000"/>
                  </a:schemeClr>
                </a:gs>
                <a:gs pos="51000">
                  <a:schemeClr val="accent1">
                    <a:shade val="45000"/>
                    <a:alpha val="75000"/>
                  </a:schemeClr>
                </a:gs>
                <a:gs pos="100000">
                  <a:schemeClr val="accent1">
                    <a:shade val="45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Sheet1!$B$2:$B$10</c:f>
              <c:numCache>
                <c:formatCode>0.0_);[Red]\(0.0\)</c:formatCode>
                <c:ptCount val="9"/>
                <c:pt idx="0">
                  <c:v>88.333333333333329</c:v>
                </c:pt>
                <c:pt idx="1">
                  <c:v>87.333333333333329</c:v>
                </c:pt>
                <c:pt idx="2">
                  <c:v>91.11111111000001</c:v>
                </c:pt>
                <c:pt idx="3">
                  <c:v>91.11111111000001</c:v>
                </c:pt>
                <c:pt idx="4">
                  <c:v>89.999999998333337</c:v>
                </c:pt>
                <c:pt idx="5">
                  <c:v>86.666666666666671</c:v>
                </c:pt>
                <c:pt idx="6">
                  <c:v>97.777777778333345</c:v>
                </c:pt>
                <c:pt idx="7">
                  <c:v>92.666666666666671</c:v>
                </c:pt>
                <c:pt idx="8">
                  <c:v>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0-4AFF-84BD-5EEB95134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글로벌비즈니스대학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Sheet1!$C$2:$C$10</c:f>
              <c:numCache>
                <c:formatCode>0.0_);[Red]\(0.0\)</c:formatCode>
                <c:ptCount val="9"/>
                <c:pt idx="0">
                  <c:v>72.5</c:v>
                </c:pt>
                <c:pt idx="1">
                  <c:v>76.5</c:v>
                </c:pt>
                <c:pt idx="2">
                  <c:v>67.5</c:v>
                </c:pt>
                <c:pt idx="3">
                  <c:v>77.5</c:v>
                </c:pt>
                <c:pt idx="4">
                  <c:v>67.5</c:v>
                </c:pt>
                <c:pt idx="5">
                  <c:v>71.25</c:v>
                </c:pt>
                <c:pt idx="6">
                  <c:v>75</c:v>
                </c:pt>
                <c:pt idx="7">
                  <c:v>84.5</c:v>
                </c:pt>
                <c:pt idx="8">
                  <c:v>81.875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0-4AFF-84BD-5EEB95134E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바이오생태보건대학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Sheet1!$D$2:$D$10</c:f>
              <c:numCache>
                <c:formatCode>0.0_);[Red]\(0.0\)</c:formatCode>
                <c:ptCount val="9"/>
                <c:pt idx="0">
                  <c:v>80</c:v>
                </c:pt>
                <c:pt idx="1">
                  <c:v>77.090909090909093</c:v>
                </c:pt>
                <c:pt idx="2">
                  <c:v>76.969696969090919</c:v>
                </c:pt>
                <c:pt idx="3">
                  <c:v>76.36363636363636</c:v>
                </c:pt>
                <c:pt idx="4">
                  <c:v>75.757575757272718</c:v>
                </c:pt>
                <c:pt idx="5">
                  <c:v>70.909090909090907</c:v>
                </c:pt>
                <c:pt idx="6">
                  <c:v>78.181818181818187</c:v>
                </c:pt>
                <c:pt idx="7">
                  <c:v>77.454545454545453</c:v>
                </c:pt>
                <c:pt idx="8">
                  <c:v>83.63636363636364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0-4AFF-84BD-5EEB95134E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간호대학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Sheet1!$E$2:$E$10</c:f>
              <c:numCache>
                <c:formatCode>0.0_);[Red]\(0.0\)</c:formatCode>
                <c:ptCount val="9"/>
                <c:pt idx="0">
                  <c:v>60</c:v>
                </c:pt>
                <c:pt idx="1">
                  <c:v>84</c:v>
                </c:pt>
                <c:pt idx="2">
                  <c:v>40</c:v>
                </c:pt>
                <c:pt idx="3">
                  <c:v>100</c:v>
                </c:pt>
                <c:pt idx="4">
                  <c:v>73.333333330000002</c:v>
                </c:pt>
                <c:pt idx="5">
                  <c:v>60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30-4AFF-84BD-5EEB95134E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과학기술융합대학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93000"/>
                  </a:schemeClr>
                </a:gs>
                <a:gs pos="75000">
                  <a:schemeClr val="accent1">
                    <a:tint val="93000"/>
                    <a:lumMod val="60000"/>
                    <a:lumOff val="40000"/>
                  </a:schemeClr>
                </a:gs>
                <a:gs pos="51000">
                  <a:schemeClr val="accent1">
                    <a:tint val="93000"/>
                    <a:alpha val="75000"/>
                  </a:schemeClr>
                </a:gs>
                <a:gs pos="100000">
                  <a:schemeClr val="accent1">
                    <a:tint val="93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Sheet1!$F$2:$F$10</c:f>
              <c:numCache>
                <c:formatCode>0.0_);[Red]\(0.0\)</c:formatCode>
                <c:ptCount val="9"/>
                <c:pt idx="0">
                  <c:v>72.727272727272734</c:v>
                </c:pt>
                <c:pt idx="1">
                  <c:v>76</c:v>
                </c:pt>
                <c:pt idx="2">
                  <c:v>78.787878788181828</c:v>
                </c:pt>
                <c:pt idx="3">
                  <c:v>81.818181818181813</c:v>
                </c:pt>
                <c:pt idx="4">
                  <c:v>68.484848486363632</c:v>
                </c:pt>
                <c:pt idx="5">
                  <c:v>68.181818181818187</c:v>
                </c:pt>
                <c:pt idx="6">
                  <c:v>81.818181818181813</c:v>
                </c:pt>
                <c:pt idx="7">
                  <c:v>85.454545454545453</c:v>
                </c:pt>
                <c:pt idx="8">
                  <c:v>87.272727272727266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30-4AFF-84BD-5EEB95134E7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디자인예술대학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77000"/>
                  </a:schemeClr>
                </a:gs>
                <a:gs pos="75000">
                  <a:schemeClr val="accent1">
                    <a:tint val="77000"/>
                    <a:lumMod val="60000"/>
                    <a:lumOff val="40000"/>
                  </a:schemeClr>
                </a:gs>
                <a:gs pos="51000">
                  <a:schemeClr val="accent1">
                    <a:tint val="77000"/>
                    <a:alpha val="75000"/>
                  </a:schemeClr>
                </a:gs>
                <a:gs pos="100000">
                  <a:schemeClr val="accent1">
                    <a:tint val="77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Sheet1!$G$2:$G$10</c:f>
              <c:numCache>
                <c:formatCode>0.0_);[Red]\(0.0\)</c:formatCode>
                <c:ptCount val="9"/>
                <c:pt idx="0">
                  <c:v>72.857142857142861</c:v>
                </c:pt>
                <c:pt idx="1">
                  <c:v>77.714285714285708</c:v>
                </c:pt>
                <c:pt idx="2">
                  <c:v>74.285714285714292</c:v>
                </c:pt>
                <c:pt idx="3">
                  <c:v>72.380952381428571</c:v>
                </c:pt>
                <c:pt idx="4">
                  <c:v>75.238095238571432</c:v>
                </c:pt>
                <c:pt idx="5">
                  <c:v>68.571428571428569</c:v>
                </c:pt>
                <c:pt idx="6">
                  <c:v>80</c:v>
                </c:pt>
                <c:pt idx="7">
                  <c:v>84.571428571428569</c:v>
                </c:pt>
                <c:pt idx="8">
                  <c:v>85.714285714285708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30-4AFF-84BD-5EEB95134E7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리나시타 교양대학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2000"/>
                  </a:schemeClr>
                </a:gs>
                <a:gs pos="75000">
                  <a:schemeClr val="accent1">
                    <a:tint val="62000"/>
                    <a:lumMod val="60000"/>
                    <a:lumOff val="40000"/>
                  </a:schemeClr>
                </a:gs>
                <a:gs pos="51000">
                  <a:schemeClr val="accent1">
                    <a:tint val="62000"/>
                    <a:alpha val="75000"/>
                  </a:schemeClr>
                </a:gs>
                <a:gs pos="100000">
                  <a:schemeClr val="accent1">
                    <a:tint val="62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Sheet1!$H$2:$H$10</c:f>
              <c:numCache>
                <c:formatCode>0.0_);[Red]\(0.0\)</c:formatCode>
                <c:ptCount val="9"/>
                <c:pt idx="0">
                  <c:v>67.333333333333329</c:v>
                </c:pt>
                <c:pt idx="1">
                  <c:v>68.533333333333331</c:v>
                </c:pt>
                <c:pt idx="2">
                  <c:v>67.11111111066667</c:v>
                </c:pt>
                <c:pt idx="3">
                  <c:v>69.333333333333329</c:v>
                </c:pt>
                <c:pt idx="4">
                  <c:v>66.222222221333325</c:v>
                </c:pt>
                <c:pt idx="5">
                  <c:v>62.666666666666664</c:v>
                </c:pt>
                <c:pt idx="6">
                  <c:v>70</c:v>
                </c:pt>
                <c:pt idx="7">
                  <c:v>75.733333333333334</c:v>
                </c:pt>
                <c:pt idx="8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6-4983-9A5F-915AA811571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기타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46000"/>
                  </a:schemeClr>
                </a:gs>
                <a:gs pos="75000">
                  <a:schemeClr val="accent1">
                    <a:tint val="46000"/>
                    <a:lumMod val="60000"/>
                    <a:lumOff val="40000"/>
                  </a:schemeClr>
                </a:gs>
                <a:gs pos="51000">
                  <a:schemeClr val="accent1">
                    <a:tint val="46000"/>
                    <a:alpha val="75000"/>
                  </a:schemeClr>
                </a:gs>
                <a:gs pos="100000">
                  <a:schemeClr val="accent1">
                    <a:tint val="4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Sheet1!$I$2:$I$10</c:f>
              <c:numCache>
                <c:formatCode>0.0_);[Red]\(0.0\)</c:formatCode>
                <c:ptCount val="9"/>
                <c:pt idx="0">
                  <c:v>84</c:v>
                </c:pt>
                <c:pt idx="1">
                  <c:v>85.6</c:v>
                </c:pt>
                <c:pt idx="2">
                  <c:v>88</c:v>
                </c:pt>
                <c:pt idx="3">
                  <c:v>88</c:v>
                </c:pt>
                <c:pt idx="4">
                  <c:v>81.333333334000002</c:v>
                </c:pt>
                <c:pt idx="5">
                  <c:v>82</c:v>
                </c:pt>
                <c:pt idx="6">
                  <c:v>90</c:v>
                </c:pt>
                <c:pt idx="7">
                  <c:v>88</c:v>
                </c:pt>
                <c:pt idx="8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E-4166-B218-27480ED75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29552"/>
        <c:axId val="-249430096"/>
      </c:barChart>
      <c:catAx>
        <c:axId val="-24942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200" b="0" i="0" u="none" strike="noStrike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30096"/>
        <c:crosses val="autoZero"/>
        <c:auto val="1"/>
        <c:lblAlgn val="ctr"/>
        <c:lblOffset val="100"/>
        <c:noMultiLvlLbl val="0"/>
      </c:catAx>
      <c:valAx>
        <c:axId val="-24943009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955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563759789731158"/>
          <c:y val="1.8567988933283656E-2"/>
          <c:w val="0.86631607556878099"/>
          <c:h val="5.1166018533387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의정부 캠퍼스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Sheet1!$B$2:$B$9</c:f>
              <c:numCache>
                <c:formatCode>0.0_);[Red]\(0.0\)</c:formatCode>
                <c:ptCount val="8"/>
                <c:pt idx="0">
                  <c:v>84.027777777777771</c:v>
                </c:pt>
                <c:pt idx="1">
                  <c:v>83.703703704166671</c:v>
                </c:pt>
                <c:pt idx="2">
                  <c:v>84.583333333333329</c:v>
                </c:pt>
                <c:pt idx="3">
                  <c:v>69.305555555555557</c:v>
                </c:pt>
                <c:pt idx="4">
                  <c:v>88</c:v>
                </c:pt>
                <c:pt idx="5">
                  <c:v>82.962962962222221</c:v>
                </c:pt>
                <c:pt idx="6">
                  <c:v>81.203703704166657</c:v>
                </c:pt>
                <c:pt idx="7">
                  <c:v>82.592592592499997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0-4AFF-84BD-5EEB95134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동두천 캠퍼스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대학혁신</c:v>
                </c:pt>
                <c:pt idx="1">
                  <c:v>대학 발전계획에 대한 인식</c:v>
                </c:pt>
                <c:pt idx="2">
                  <c:v>교육과정</c:v>
                </c:pt>
                <c:pt idx="3">
                  <c:v>교육환경</c:v>
                </c:pt>
                <c:pt idx="4">
                  <c:v>첨단 강의실</c:v>
                </c:pt>
                <c:pt idx="5">
                  <c:v>교수법 지원</c:v>
                </c:pt>
                <c:pt idx="6">
                  <c:v>교원인사</c:v>
                </c:pt>
                <c:pt idx="7">
                  <c:v>수업평가</c:v>
                </c:pt>
              </c:strCache>
            </c:strRef>
          </c:cat>
          <c:val>
            <c:numRef>
              <c:f>Sheet1!$C$2:$C$9</c:f>
              <c:numCache>
                <c:formatCode>0.0_);[Red]\(0.0\)</c:formatCode>
                <c:ptCount val="8"/>
                <c:pt idx="0">
                  <c:v>78.571428571428569</c:v>
                </c:pt>
                <c:pt idx="1">
                  <c:v>76.904761905000001</c:v>
                </c:pt>
                <c:pt idx="2">
                  <c:v>75</c:v>
                </c:pt>
                <c:pt idx="3">
                  <c:v>60.535714285714285</c:v>
                </c:pt>
                <c:pt idx="4">
                  <c:v>90</c:v>
                </c:pt>
                <c:pt idx="5">
                  <c:v>78.333333332857137</c:v>
                </c:pt>
                <c:pt idx="6">
                  <c:v>71.428571428571431</c:v>
                </c:pt>
                <c:pt idx="7">
                  <c:v>74.761904762142848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0-4AFF-84BD-5EEB95134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45872"/>
        <c:axId val="-249423568"/>
      </c:barChart>
      <c:catAx>
        <c:axId val="-24944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3568"/>
        <c:crosses val="autoZero"/>
        <c:auto val="1"/>
        <c:lblAlgn val="ctr"/>
        <c:lblOffset val="100"/>
        <c:noMultiLvlLbl val="0"/>
      </c:catAx>
      <c:valAx>
        <c:axId val="-24942356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4587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의정부 캠퍼스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Sheet1!$B$2:$B$10</c:f>
              <c:numCache>
                <c:formatCode>0.0_);[Red]\(0.0\)</c:formatCode>
                <c:ptCount val="9"/>
                <c:pt idx="0">
                  <c:v>78.611111111111114</c:v>
                </c:pt>
                <c:pt idx="1">
                  <c:v>80.333333333333329</c:v>
                </c:pt>
                <c:pt idx="2">
                  <c:v>78.88888888861112</c:v>
                </c:pt>
                <c:pt idx="3">
                  <c:v>81.666666666666671</c:v>
                </c:pt>
                <c:pt idx="4">
                  <c:v>75.555555555833337</c:v>
                </c:pt>
                <c:pt idx="5">
                  <c:v>73.888888888888886</c:v>
                </c:pt>
                <c:pt idx="6">
                  <c:v>81.851851851944446</c:v>
                </c:pt>
                <c:pt idx="7">
                  <c:v>86.555555555555557</c:v>
                </c:pt>
                <c:pt idx="8">
                  <c:v>88.194444444444443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0-4AFF-84BD-5EEB95134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동두천 캠퍼스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편의시설</c:v>
                </c:pt>
                <c:pt idx="1">
                  <c:v>대학정보시스템</c:v>
                </c:pt>
                <c:pt idx="2">
                  <c:v>예산편성 및 집행</c:v>
                </c:pt>
                <c:pt idx="3">
                  <c:v>감사</c:v>
                </c:pt>
                <c:pt idx="4">
                  <c:v>복지 및 업무지원</c:v>
                </c:pt>
                <c:pt idx="5">
                  <c:v>연구지원</c:v>
                </c:pt>
                <c:pt idx="6">
                  <c:v>봉사프로그램</c:v>
                </c:pt>
                <c:pt idx="7">
                  <c:v>대학이미지 및 소속감</c:v>
                </c:pt>
                <c:pt idx="8">
                  <c:v>위기상황 대응 및 비대면 수업</c:v>
                </c:pt>
              </c:strCache>
            </c:strRef>
          </c:cat>
          <c:val>
            <c:numRef>
              <c:f>Sheet1!$C$2:$C$10</c:f>
              <c:numCache>
                <c:formatCode>0.0_);[Red]\(0.0\)</c:formatCode>
                <c:ptCount val="9"/>
                <c:pt idx="0">
                  <c:v>70</c:v>
                </c:pt>
                <c:pt idx="1">
                  <c:v>71.857142857142861</c:v>
                </c:pt>
                <c:pt idx="2">
                  <c:v>70.238095237857152</c:v>
                </c:pt>
                <c:pt idx="3">
                  <c:v>73.33333333321427</c:v>
                </c:pt>
                <c:pt idx="4">
                  <c:v>69.523809523214283</c:v>
                </c:pt>
                <c:pt idx="5">
                  <c:v>66.071428571428569</c:v>
                </c:pt>
                <c:pt idx="6">
                  <c:v>77.142857142857139</c:v>
                </c:pt>
                <c:pt idx="7">
                  <c:v>77.714285714285708</c:v>
                </c:pt>
                <c:pt idx="8">
                  <c:v>81.071428571428569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0-4AFF-84BD-5EEB95134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49429552"/>
        <c:axId val="-249430096"/>
      </c:barChart>
      <c:catAx>
        <c:axId val="-24942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200" b="0" i="0" u="none" strike="noStrike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30096"/>
        <c:crosses val="autoZero"/>
        <c:auto val="1"/>
        <c:lblAlgn val="ctr"/>
        <c:lblOffset val="100"/>
        <c:noMultiLvlLbl val="0"/>
      </c:catAx>
      <c:valAx>
        <c:axId val="-24943009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4942955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523735697837797"/>
          <c:y val="1.8567988933283656E-2"/>
          <c:w val="0.20784790942188824"/>
          <c:h val="5.1166018533387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044AA-AB95-4978-8907-1C206AA9DB9C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2A23B0BA-8A25-4B62-944C-91258BC9EB6F}">
      <dgm:prSet phldrT="[텍스트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1400" b="1" dirty="0" smtClean="0">
              <a:solidFill>
                <a:schemeClr val="tx1"/>
              </a:solidFill>
            </a:rPr>
            <a:t>교원</a:t>
          </a:r>
          <a:endParaRPr lang="ko-KR" altLang="en-US" sz="1400" b="1" dirty="0">
            <a:solidFill>
              <a:schemeClr val="tx1"/>
            </a:solidFill>
          </a:endParaRPr>
        </a:p>
      </dgm:t>
    </dgm:pt>
    <dgm:pt modelId="{BF46391C-3DAA-4405-BFC9-0B3EF269635E}" type="parTrans" cxnId="{481F577C-EFB1-496F-8DDE-6B3907A05EB5}">
      <dgm:prSet/>
      <dgm:spPr/>
      <dgm:t>
        <a:bodyPr/>
        <a:lstStyle/>
        <a:p>
          <a:pPr latinLnBrk="1"/>
          <a:endParaRPr lang="ko-KR" altLang="en-US" sz="1600"/>
        </a:p>
      </dgm:t>
    </dgm:pt>
    <dgm:pt modelId="{03387069-CA9D-4C73-A081-0B8718DE9AB3}" type="sibTrans" cxnId="{481F577C-EFB1-496F-8DDE-6B3907A05EB5}">
      <dgm:prSet/>
      <dgm:spPr/>
      <dgm:t>
        <a:bodyPr/>
        <a:lstStyle/>
        <a:p>
          <a:pPr latinLnBrk="1"/>
          <a:endParaRPr lang="ko-KR" altLang="en-US" sz="1600"/>
        </a:p>
      </dgm:t>
    </dgm:pt>
    <dgm:pt modelId="{20C3B697-3CA4-46A3-96D2-1FBF1F1BFBA9}">
      <dgm:prSet phldrT="[텍스트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1400" b="1" dirty="0" smtClean="0">
              <a:solidFill>
                <a:schemeClr val="tx1"/>
              </a:solidFill>
            </a:rPr>
            <a:t>학생</a:t>
          </a:r>
          <a:endParaRPr lang="ko-KR" altLang="en-US" sz="1400" b="1" dirty="0">
            <a:solidFill>
              <a:schemeClr val="tx1"/>
            </a:solidFill>
          </a:endParaRPr>
        </a:p>
      </dgm:t>
    </dgm:pt>
    <dgm:pt modelId="{187CC832-B47F-4373-BB65-FC15CB4A195F}" type="parTrans" cxnId="{E6C8059A-FC53-4330-86D1-B6431D7A0229}">
      <dgm:prSet/>
      <dgm:spPr/>
      <dgm:t>
        <a:bodyPr/>
        <a:lstStyle/>
        <a:p>
          <a:pPr latinLnBrk="1"/>
          <a:endParaRPr lang="ko-KR" altLang="en-US" sz="1600"/>
        </a:p>
      </dgm:t>
    </dgm:pt>
    <dgm:pt modelId="{38B7BBA6-363F-4FCE-AA3E-D71658B72E6B}" type="sibTrans" cxnId="{E6C8059A-FC53-4330-86D1-B6431D7A0229}">
      <dgm:prSet/>
      <dgm:spPr/>
      <dgm:t>
        <a:bodyPr/>
        <a:lstStyle/>
        <a:p>
          <a:pPr latinLnBrk="1"/>
          <a:endParaRPr lang="ko-KR" altLang="en-US" sz="1600"/>
        </a:p>
      </dgm:t>
    </dgm:pt>
    <dgm:pt modelId="{FABBF3F5-62D2-4A13-9BBC-334CEF616D4D}">
      <dgm:prSet phldrT="[텍스트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1400" b="1" dirty="0" smtClean="0">
              <a:solidFill>
                <a:schemeClr val="tx1"/>
              </a:solidFill>
            </a:rPr>
            <a:t>직원</a:t>
          </a:r>
          <a:endParaRPr lang="ko-KR" altLang="en-US" sz="1400" b="1" dirty="0">
            <a:solidFill>
              <a:schemeClr val="tx1"/>
            </a:solidFill>
          </a:endParaRPr>
        </a:p>
      </dgm:t>
    </dgm:pt>
    <dgm:pt modelId="{957176EA-44F5-4637-8F8C-0F16E49A97A9}" type="parTrans" cxnId="{D66A03A4-432B-43B5-AF5F-DAEDBD5A8642}">
      <dgm:prSet/>
      <dgm:spPr/>
      <dgm:t>
        <a:bodyPr/>
        <a:lstStyle/>
        <a:p>
          <a:pPr latinLnBrk="1"/>
          <a:endParaRPr lang="ko-KR" altLang="en-US" sz="1600"/>
        </a:p>
      </dgm:t>
    </dgm:pt>
    <dgm:pt modelId="{46C3C837-8530-440E-B323-9EDAAD58D990}" type="sibTrans" cxnId="{D66A03A4-432B-43B5-AF5F-DAEDBD5A8642}">
      <dgm:prSet/>
      <dgm:spPr/>
      <dgm:t>
        <a:bodyPr/>
        <a:lstStyle/>
        <a:p>
          <a:pPr latinLnBrk="1"/>
          <a:endParaRPr lang="ko-KR" altLang="en-US" sz="1600"/>
        </a:p>
      </dgm:t>
    </dgm:pt>
    <dgm:pt modelId="{36D16EAE-E71A-4097-BB4B-0359D84C84CE}" type="pres">
      <dgm:prSet presAssocID="{A0A044AA-AB95-4978-8907-1C206AA9DB9C}" presName="compositeShape" presStyleCnt="0">
        <dgm:presLayoutVars>
          <dgm:chMax val="7"/>
          <dgm:dir/>
          <dgm:resizeHandles val="exact"/>
        </dgm:presLayoutVars>
      </dgm:prSet>
      <dgm:spPr/>
    </dgm:pt>
    <dgm:pt modelId="{93D0D196-9694-49DA-9C31-F977C50EC46E}" type="pres">
      <dgm:prSet presAssocID="{A0A044AA-AB95-4978-8907-1C206AA9DB9C}" presName="wedge1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392D5CC-7C72-48B1-A764-EBC6B7EA451D}" type="pres">
      <dgm:prSet presAssocID="{A0A044AA-AB95-4978-8907-1C206AA9DB9C}" presName="dummy1a" presStyleCnt="0"/>
      <dgm:spPr/>
    </dgm:pt>
    <dgm:pt modelId="{EDE63016-DBA9-4B1C-9A66-566E64E8218D}" type="pres">
      <dgm:prSet presAssocID="{A0A044AA-AB95-4978-8907-1C206AA9DB9C}" presName="dummy1b" presStyleCnt="0"/>
      <dgm:spPr/>
    </dgm:pt>
    <dgm:pt modelId="{F9042502-28BD-4AED-8F88-F0E71C85FC4D}" type="pres">
      <dgm:prSet presAssocID="{A0A044AA-AB95-4978-8907-1C206AA9DB9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CB596F-0521-4E42-963F-06011342A932}" type="pres">
      <dgm:prSet presAssocID="{A0A044AA-AB95-4978-8907-1C206AA9DB9C}" presName="wedge2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60DEEEA-EA5D-4872-8E1B-6BFF0345ED00}" type="pres">
      <dgm:prSet presAssocID="{A0A044AA-AB95-4978-8907-1C206AA9DB9C}" presName="dummy2a" presStyleCnt="0"/>
      <dgm:spPr/>
    </dgm:pt>
    <dgm:pt modelId="{D7FCF114-798D-4429-8F92-CB4DFEF636C3}" type="pres">
      <dgm:prSet presAssocID="{A0A044AA-AB95-4978-8907-1C206AA9DB9C}" presName="dummy2b" presStyleCnt="0"/>
      <dgm:spPr/>
    </dgm:pt>
    <dgm:pt modelId="{6645115D-405E-47A7-9DE5-6711C1E937AC}" type="pres">
      <dgm:prSet presAssocID="{A0A044AA-AB95-4978-8907-1C206AA9DB9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C8B6F4-0666-419E-8BD2-7E4E34E3045B}" type="pres">
      <dgm:prSet presAssocID="{A0A044AA-AB95-4978-8907-1C206AA9DB9C}" presName="wedge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73E1F0E-A816-4B42-914D-412C81A9CDC0}" type="pres">
      <dgm:prSet presAssocID="{A0A044AA-AB95-4978-8907-1C206AA9DB9C}" presName="dummy3a" presStyleCnt="0"/>
      <dgm:spPr/>
    </dgm:pt>
    <dgm:pt modelId="{32857BDA-86B8-4320-9494-9BC79A489791}" type="pres">
      <dgm:prSet presAssocID="{A0A044AA-AB95-4978-8907-1C206AA9DB9C}" presName="dummy3b" presStyleCnt="0"/>
      <dgm:spPr/>
    </dgm:pt>
    <dgm:pt modelId="{02FB1DCC-6784-4A07-A3A7-CFA18D7A8D4C}" type="pres">
      <dgm:prSet presAssocID="{A0A044AA-AB95-4978-8907-1C206AA9DB9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CD04C2-EE00-4E84-AE71-CF83923E4D6A}" type="pres">
      <dgm:prSet presAssocID="{03387069-CA9D-4C73-A081-0B8718DE9AB3}" presName="arrowWedge1" presStyleLbl="fgSibTrans2D1" presStyleIdx="0" presStyleCnt="3"/>
      <dgm:spPr>
        <a:solidFill>
          <a:schemeClr val="accent3"/>
        </a:solidFill>
      </dgm:spPr>
    </dgm:pt>
    <dgm:pt modelId="{3402261B-8569-424B-B3D1-4A4536D3C2BA}" type="pres">
      <dgm:prSet presAssocID="{38B7BBA6-363F-4FCE-AA3E-D71658B72E6B}" presName="arrowWedge2" presStyleLbl="fgSibTrans2D1" presStyleIdx="1" presStyleCnt="3"/>
      <dgm:spPr>
        <a:solidFill>
          <a:schemeClr val="accent2"/>
        </a:solidFill>
      </dgm:spPr>
    </dgm:pt>
    <dgm:pt modelId="{1F0532FF-1BFC-4279-A8EB-A584CA6A15EF}" type="pres">
      <dgm:prSet presAssocID="{46C3C837-8530-440E-B323-9EDAAD58D990}" presName="arrowWedge3" presStyleLbl="fgSibTrans2D1" presStyleIdx="2" presStyleCnt="3"/>
      <dgm:spPr/>
    </dgm:pt>
  </dgm:ptLst>
  <dgm:cxnLst>
    <dgm:cxn modelId="{86BCAE48-15CD-4362-896A-1300B6123D3A}" type="presOf" srcId="{FABBF3F5-62D2-4A13-9BBC-334CEF616D4D}" destId="{E4C8B6F4-0666-419E-8BD2-7E4E34E3045B}" srcOrd="0" destOrd="0" presId="urn:microsoft.com/office/officeart/2005/8/layout/cycle8"/>
    <dgm:cxn modelId="{E6C8059A-FC53-4330-86D1-B6431D7A0229}" srcId="{A0A044AA-AB95-4978-8907-1C206AA9DB9C}" destId="{20C3B697-3CA4-46A3-96D2-1FBF1F1BFBA9}" srcOrd="1" destOrd="0" parTransId="{187CC832-B47F-4373-BB65-FC15CB4A195F}" sibTransId="{38B7BBA6-363F-4FCE-AA3E-D71658B72E6B}"/>
    <dgm:cxn modelId="{C77DD8F6-33C1-4A10-9356-D68B3336DCEB}" type="presOf" srcId="{20C3B697-3CA4-46A3-96D2-1FBF1F1BFBA9}" destId="{11CB596F-0521-4E42-963F-06011342A932}" srcOrd="0" destOrd="0" presId="urn:microsoft.com/office/officeart/2005/8/layout/cycle8"/>
    <dgm:cxn modelId="{481F577C-EFB1-496F-8DDE-6B3907A05EB5}" srcId="{A0A044AA-AB95-4978-8907-1C206AA9DB9C}" destId="{2A23B0BA-8A25-4B62-944C-91258BC9EB6F}" srcOrd="0" destOrd="0" parTransId="{BF46391C-3DAA-4405-BFC9-0B3EF269635E}" sibTransId="{03387069-CA9D-4C73-A081-0B8718DE9AB3}"/>
    <dgm:cxn modelId="{7C9E9092-8EC4-4716-90C1-28A54A6354A3}" type="presOf" srcId="{A0A044AA-AB95-4978-8907-1C206AA9DB9C}" destId="{36D16EAE-E71A-4097-BB4B-0359D84C84CE}" srcOrd="0" destOrd="0" presId="urn:microsoft.com/office/officeart/2005/8/layout/cycle8"/>
    <dgm:cxn modelId="{6EB3EE60-C20D-41F6-B4FB-3997820E7DAE}" type="presOf" srcId="{2A23B0BA-8A25-4B62-944C-91258BC9EB6F}" destId="{F9042502-28BD-4AED-8F88-F0E71C85FC4D}" srcOrd="1" destOrd="0" presId="urn:microsoft.com/office/officeart/2005/8/layout/cycle8"/>
    <dgm:cxn modelId="{ADBDF0EB-1A6A-4F67-8512-52AB5531515D}" type="presOf" srcId="{2A23B0BA-8A25-4B62-944C-91258BC9EB6F}" destId="{93D0D196-9694-49DA-9C31-F977C50EC46E}" srcOrd="0" destOrd="0" presId="urn:microsoft.com/office/officeart/2005/8/layout/cycle8"/>
    <dgm:cxn modelId="{D66A03A4-432B-43B5-AF5F-DAEDBD5A8642}" srcId="{A0A044AA-AB95-4978-8907-1C206AA9DB9C}" destId="{FABBF3F5-62D2-4A13-9BBC-334CEF616D4D}" srcOrd="2" destOrd="0" parTransId="{957176EA-44F5-4637-8F8C-0F16E49A97A9}" sibTransId="{46C3C837-8530-440E-B323-9EDAAD58D990}"/>
    <dgm:cxn modelId="{DCC8CDC9-9DE1-468A-BBCC-AF17AB1E2069}" type="presOf" srcId="{20C3B697-3CA4-46A3-96D2-1FBF1F1BFBA9}" destId="{6645115D-405E-47A7-9DE5-6711C1E937AC}" srcOrd="1" destOrd="0" presId="urn:microsoft.com/office/officeart/2005/8/layout/cycle8"/>
    <dgm:cxn modelId="{68801BEF-62A4-4B65-B877-B8446CCFD0C1}" type="presOf" srcId="{FABBF3F5-62D2-4A13-9BBC-334CEF616D4D}" destId="{02FB1DCC-6784-4A07-A3A7-CFA18D7A8D4C}" srcOrd="1" destOrd="0" presId="urn:microsoft.com/office/officeart/2005/8/layout/cycle8"/>
    <dgm:cxn modelId="{E3B62597-E934-4907-B005-5025531B2D48}" type="presParOf" srcId="{36D16EAE-E71A-4097-BB4B-0359D84C84CE}" destId="{93D0D196-9694-49DA-9C31-F977C50EC46E}" srcOrd="0" destOrd="0" presId="urn:microsoft.com/office/officeart/2005/8/layout/cycle8"/>
    <dgm:cxn modelId="{21CB9E63-E6EA-4CEF-9BA0-9AD79C87AEE3}" type="presParOf" srcId="{36D16EAE-E71A-4097-BB4B-0359D84C84CE}" destId="{5392D5CC-7C72-48B1-A764-EBC6B7EA451D}" srcOrd="1" destOrd="0" presId="urn:microsoft.com/office/officeart/2005/8/layout/cycle8"/>
    <dgm:cxn modelId="{44F076BF-BBFF-4AA6-BCC8-4CEF7372AFAF}" type="presParOf" srcId="{36D16EAE-E71A-4097-BB4B-0359D84C84CE}" destId="{EDE63016-DBA9-4B1C-9A66-566E64E8218D}" srcOrd="2" destOrd="0" presId="urn:microsoft.com/office/officeart/2005/8/layout/cycle8"/>
    <dgm:cxn modelId="{ADE2364E-5B96-48CF-A601-A345D96B7311}" type="presParOf" srcId="{36D16EAE-E71A-4097-BB4B-0359D84C84CE}" destId="{F9042502-28BD-4AED-8F88-F0E71C85FC4D}" srcOrd="3" destOrd="0" presId="urn:microsoft.com/office/officeart/2005/8/layout/cycle8"/>
    <dgm:cxn modelId="{5D393C1D-1B31-43AA-8F33-BFFA8F01FEB1}" type="presParOf" srcId="{36D16EAE-E71A-4097-BB4B-0359D84C84CE}" destId="{11CB596F-0521-4E42-963F-06011342A932}" srcOrd="4" destOrd="0" presId="urn:microsoft.com/office/officeart/2005/8/layout/cycle8"/>
    <dgm:cxn modelId="{F93A0C5E-92F2-427B-8E1B-736B9D18E655}" type="presParOf" srcId="{36D16EAE-E71A-4097-BB4B-0359D84C84CE}" destId="{C60DEEEA-EA5D-4872-8E1B-6BFF0345ED00}" srcOrd="5" destOrd="0" presId="urn:microsoft.com/office/officeart/2005/8/layout/cycle8"/>
    <dgm:cxn modelId="{76F757B6-B148-4B31-8814-3BC1FD8D2269}" type="presParOf" srcId="{36D16EAE-E71A-4097-BB4B-0359D84C84CE}" destId="{D7FCF114-798D-4429-8F92-CB4DFEF636C3}" srcOrd="6" destOrd="0" presId="urn:microsoft.com/office/officeart/2005/8/layout/cycle8"/>
    <dgm:cxn modelId="{1C17F4FF-E4F6-450E-A9F2-51E8DFCE79A4}" type="presParOf" srcId="{36D16EAE-E71A-4097-BB4B-0359D84C84CE}" destId="{6645115D-405E-47A7-9DE5-6711C1E937AC}" srcOrd="7" destOrd="0" presId="urn:microsoft.com/office/officeart/2005/8/layout/cycle8"/>
    <dgm:cxn modelId="{DB3ACC77-BA43-4D46-9E86-AE9E36537467}" type="presParOf" srcId="{36D16EAE-E71A-4097-BB4B-0359D84C84CE}" destId="{E4C8B6F4-0666-419E-8BD2-7E4E34E3045B}" srcOrd="8" destOrd="0" presId="urn:microsoft.com/office/officeart/2005/8/layout/cycle8"/>
    <dgm:cxn modelId="{B9708BBC-D0EA-49BE-9385-213F3FAA92CE}" type="presParOf" srcId="{36D16EAE-E71A-4097-BB4B-0359D84C84CE}" destId="{573E1F0E-A816-4B42-914D-412C81A9CDC0}" srcOrd="9" destOrd="0" presId="urn:microsoft.com/office/officeart/2005/8/layout/cycle8"/>
    <dgm:cxn modelId="{40EE8A75-4B65-4E40-92ED-79F6DDCA64AA}" type="presParOf" srcId="{36D16EAE-E71A-4097-BB4B-0359D84C84CE}" destId="{32857BDA-86B8-4320-9494-9BC79A489791}" srcOrd="10" destOrd="0" presId="urn:microsoft.com/office/officeart/2005/8/layout/cycle8"/>
    <dgm:cxn modelId="{9CB2FBF3-81F2-4C2F-804B-CF5EFC438419}" type="presParOf" srcId="{36D16EAE-E71A-4097-BB4B-0359D84C84CE}" destId="{02FB1DCC-6784-4A07-A3A7-CFA18D7A8D4C}" srcOrd="11" destOrd="0" presId="urn:microsoft.com/office/officeart/2005/8/layout/cycle8"/>
    <dgm:cxn modelId="{0F2D9DB5-4B4C-4BA3-A727-A4576F487558}" type="presParOf" srcId="{36D16EAE-E71A-4097-BB4B-0359D84C84CE}" destId="{D3CD04C2-EE00-4E84-AE71-CF83923E4D6A}" srcOrd="12" destOrd="0" presId="urn:microsoft.com/office/officeart/2005/8/layout/cycle8"/>
    <dgm:cxn modelId="{379D6FC5-77DE-4DC9-AA05-0E8355F9081C}" type="presParOf" srcId="{36D16EAE-E71A-4097-BB4B-0359D84C84CE}" destId="{3402261B-8569-424B-B3D1-4A4536D3C2BA}" srcOrd="13" destOrd="0" presId="urn:microsoft.com/office/officeart/2005/8/layout/cycle8"/>
    <dgm:cxn modelId="{AE15F7AA-2750-4C4C-8968-99FEB3179421}" type="presParOf" srcId="{36D16EAE-E71A-4097-BB4B-0359D84C84CE}" destId="{1F0532FF-1BFC-4279-A8EB-A584CA6A15E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45476-8C4B-440C-8E96-FAE2434EBBC7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1724449-B672-4726-AAB2-93E26C7DA2D7}">
      <dgm:prSet phldrT="[텍스트]"/>
      <dgm:spPr/>
      <dgm:t>
        <a:bodyPr/>
        <a:lstStyle/>
        <a:p>
          <a:pPr latinLnBrk="0"/>
          <a:r>
            <a:rPr lang="ko-KR" altLang="en-US" b="1" dirty="0" smtClean="0">
              <a:latin typeface="+mj-ea"/>
              <a:ea typeface="+mj-ea"/>
            </a:rPr>
            <a:t>종합 만족도</a:t>
          </a:r>
          <a:endParaRPr lang="en-US" altLang="ko-KR" b="1" dirty="0" smtClean="0">
            <a:latin typeface="+mj-ea"/>
            <a:ea typeface="+mj-ea"/>
          </a:endParaRPr>
        </a:p>
        <a:p>
          <a:pPr latinLnBrk="0"/>
          <a:r>
            <a:rPr lang="en-US" altLang="ko-KR" b="1" dirty="0" smtClean="0">
              <a:latin typeface="+mj-ea"/>
              <a:ea typeface="+mj-ea"/>
            </a:rPr>
            <a:t>68.8</a:t>
          </a:r>
          <a:endParaRPr lang="ko-KR" altLang="en-US" b="1" dirty="0">
            <a:latin typeface="+mj-ea"/>
            <a:ea typeface="+mj-ea"/>
          </a:endParaRPr>
        </a:p>
      </dgm:t>
    </dgm:pt>
    <dgm:pt modelId="{485F0869-F636-47DC-81A9-B451C78BEB01}" type="parTrans" cxnId="{47B5DA4E-B5E1-48DB-8B7B-283961CD8054}">
      <dgm:prSet/>
      <dgm:spPr/>
      <dgm:t>
        <a:bodyPr/>
        <a:lstStyle/>
        <a:p>
          <a:pPr latinLnBrk="0"/>
          <a:endParaRPr lang="ko-KR" altLang="en-US" b="1">
            <a:latin typeface="+mj-ea"/>
            <a:ea typeface="+mj-ea"/>
          </a:endParaRPr>
        </a:p>
      </dgm:t>
    </dgm:pt>
    <dgm:pt modelId="{DF9A5407-28A6-4524-9494-5E2730D000A9}" type="sibTrans" cxnId="{47B5DA4E-B5E1-48DB-8B7B-283961CD8054}">
      <dgm:prSet/>
      <dgm:spPr/>
      <dgm:t>
        <a:bodyPr/>
        <a:lstStyle/>
        <a:p>
          <a:pPr latinLnBrk="0"/>
          <a:endParaRPr lang="ko-KR" altLang="en-US" b="1">
            <a:latin typeface="+mj-ea"/>
            <a:ea typeface="+mj-ea"/>
          </a:endParaRPr>
        </a:p>
      </dgm:t>
    </dgm:pt>
    <dgm:pt modelId="{696D1739-0214-40C6-A94B-E09B151EB736}">
      <dgm:prSet phldrT="[텍스트]"/>
      <dgm:spPr/>
      <dgm:t>
        <a:bodyPr/>
        <a:lstStyle/>
        <a:p>
          <a:pPr latinLnBrk="0"/>
          <a:r>
            <a:rPr lang="ko-KR" altLang="en-US" b="1" dirty="0" smtClean="0">
              <a:latin typeface="+mj-ea"/>
              <a:ea typeface="+mj-ea"/>
            </a:rPr>
            <a:t>편의시설</a:t>
          </a:r>
          <a:endParaRPr lang="en-US" altLang="ko-KR" b="1" dirty="0" smtClean="0">
            <a:latin typeface="+mj-ea"/>
            <a:ea typeface="+mj-ea"/>
          </a:endParaRPr>
        </a:p>
        <a:p>
          <a:pPr latinLnBrk="0"/>
          <a:r>
            <a:rPr lang="en-US" altLang="ko-KR" b="1" dirty="0" smtClean="0">
              <a:latin typeface="+mj-ea"/>
              <a:ea typeface="+mj-ea"/>
            </a:rPr>
            <a:t>65.7</a:t>
          </a:r>
          <a:endParaRPr lang="ko-KR" altLang="en-US" b="1" dirty="0">
            <a:latin typeface="+mj-ea"/>
            <a:ea typeface="+mj-ea"/>
          </a:endParaRPr>
        </a:p>
      </dgm:t>
    </dgm:pt>
    <dgm:pt modelId="{8EED9363-DD0F-43CB-94C1-022C0E536210}" type="parTrans" cxnId="{810DA1B2-50C6-4081-8487-CB726DEB46EE}">
      <dgm:prSet/>
      <dgm:spPr/>
      <dgm:t>
        <a:bodyPr/>
        <a:lstStyle/>
        <a:p>
          <a:pPr latinLnBrk="0"/>
          <a:endParaRPr lang="ko-KR" altLang="en-US" b="1">
            <a:latin typeface="+mj-ea"/>
            <a:ea typeface="+mj-ea"/>
          </a:endParaRPr>
        </a:p>
      </dgm:t>
    </dgm:pt>
    <dgm:pt modelId="{1C5E4761-3750-4BF3-91DE-EF150BAA2077}" type="sibTrans" cxnId="{810DA1B2-50C6-4081-8487-CB726DEB46EE}">
      <dgm:prSet/>
      <dgm:spPr/>
      <dgm:t>
        <a:bodyPr/>
        <a:lstStyle/>
        <a:p>
          <a:pPr latinLnBrk="0"/>
          <a:endParaRPr lang="ko-KR" altLang="en-US" b="1">
            <a:latin typeface="+mj-ea"/>
            <a:ea typeface="+mj-ea"/>
          </a:endParaRPr>
        </a:p>
      </dgm:t>
    </dgm:pt>
    <dgm:pt modelId="{247323BF-67E4-4E3B-BC08-BE8562941E15}">
      <dgm:prSet phldrT="[텍스트]"/>
      <dgm:spPr/>
      <dgm:t>
        <a:bodyPr/>
        <a:lstStyle/>
        <a:p>
          <a:pPr latinLnBrk="0"/>
          <a:r>
            <a:rPr lang="ko-KR" altLang="en-US" b="1" dirty="0" smtClean="0">
              <a:latin typeface="+mj-ea"/>
              <a:ea typeface="+mj-ea"/>
            </a:rPr>
            <a:t>대학정보시스템</a:t>
          </a:r>
          <a:endParaRPr lang="en-US" altLang="ko-KR" b="1" dirty="0" smtClean="0">
            <a:latin typeface="+mj-ea"/>
            <a:ea typeface="+mj-ea"/>
          </a:endParaRPr>
        </a:p>
        <a:p>
          <a:pPr latinLnBrk="0"/>
          <a:r>
            <a:rPr lang="en-US" altLang="ko-KR" b="1" dirty="0" smtClean="0">
              <a:latin typeface="+mj-ea"/>
              <a:ea typeface="+mj-ea"/>
            </a:rPr>
            <a:t>73.3</a:t>
          </a:r>
          <a:endParaRPr lang="ko-KR" altLang="en-US" b="1" dirty="0">
            <a:latin typeface="+mj-ea"/>
            <a:ea typeface="+mj-ea"/>
          </a:endParaRPr>
        </a:p>
      </dgm:t>
    </dgm:pt>
    <dgm:pt modelId="{0D5EEA3E-9E58-48DE-9816-3700EE94F89C}" type="parTrans" cxnId="{4AB632A6-3815-4082-8BA0-23576AE9FDEC}">
      <dgm:prSet/>
      <dgm:spPr/>
      <dgm:t>
        <a:bodyPr/>
        <a:lstStyle/>
        <a:p>
          <a:pPr latinLnBrk="0"/>
          <a:endParaRPr lang="ko-KR" altLang="en-US" b="1">
            <a:latin typeface="+mj-ea"/>
            <a:ea typeface="+mj-ea"/>
          </a:endParaRPr>
        </a:p>
      </dgm:t>
    </dgm:pt>
    <dgm:pt modelId="{559A515C-5833-4D0A-9C8A-A50B661AF310}" type="sibTrans" cxnId="{4AB632A6-3815-4082-8BA0-23576AE9FDEC}">
      <dgm:prSet/>
      <dgm:spPr/>
      <dgm:t>
        <a:bodyPr/>
        <a:lstStyle/>
        <a:p>
          <a:pPr latinLnBrk="0"/>
          <a:endParaRPr lang="ko-KR" altLang="en-US" b="1">
            <a:latin typeface="+mj-ea"/>
            <a:ea typeface="+mj-ea"/>
          </a:endParaRPr>
        </a:p>
      </dgm:t>
    </dgm:pt>
    <dgm:pt modelId="{8D8129A2-31E5-4595-8AF4-3A8D8DD8ED0E}">
      <dgm:prSet/>
      <dgm:spPr/>
      <dgm:t>
        <a:bodyPr/>
        <a:lstStyle/>
        <a:p>
          <a:pPr latinLnBrk="0"/>
          <a:r>
            <a:rPr lang="ko-KR" altLang="en-US" b="1" dirty="0" smtClean="0">
              <a:latin typeface="+mj-ea"/>
              <a:ea typeface="+mj-ea"/>
            </a:rPr>
            <a:t>예산편성 및 집행</a:t>
          </a:r>
          <a:endParaRPr lang="en-US" altLang="ko-KR" b="1" dirty="0" smtClean="0">
            <a:latin typeface="+mj-ea"/>
            <a:ea typeface="+mj-ea"/>
          </a:endParaRPr>
        </a:p>
        <a:p>
          <a:pPr latinLnBrk="0"/>
          <a:r>
            <a:rPr lang="en-US" altLang="ko-KR" b="1" dirty="0" smtClean="0">
              <a:latin typeface="+mj-ea"/>
              <a:ea typeface="+mj-ea"/>
            </a:rPr>
            <a:t>67.0</a:t>
          </a:r>
          <a:endParaRPr lang="ko-KR" altLang="en-US" b="1" dirty="0">
            <a:latin typeface="+mj-ea"/>
            <a:ea typeface="+mj-ea"/>
          </a:endParaRPr>
        </a:p>
      </dgm:t>
    </dgm:pt>
    <dgm:pt modelId="{BFF0C035-C957-4C47-B776-5C790A4C2FCF}" type="parTrans" cxnId="{E0EA2AE9-0B19-4E1B-BA88-F34D08AC2042}">
      <dgm:prSet/>
      <dgm:spPr/>
      <dgm:t>
        <a:bodyPr/>
        <a:lstStyle/>
        <a:p>
          <a:pPr latinLnBrk="0"/>
          <a:endParaRPr lang="ko-KR" altLang="en-US" b="1">
            <a:latin typeface="+mj-ea"/>
            <a:ea typeface="+mj-ea"/>
          </a:endParaRPr>
        </a:p>
      </dgm:t>
    </dgm:pt>
    <dgm:pt modelId="{224D6432-1FC8-4632-8BF2-2EF5E18A9F7D}" type="sibTrans" cxnId="{E0EA2AE9-0B19-4E1B-BA88-F34D08AC2042}">
      <dgm:prSet/>
      <dgm:spPr/>
      <dgm:t>
        <a:bodyPr/>
        <a:lstStyle/>
        <a:p>
          <a:pPr latinLnBrk="0"/>
          <a:endParaRPr lang="ko-KR" altLang="en-US" b="1">
            <a:latin typeface="+mj-ea"/>
            <a:ea typeface="+mj-ea"/>
          </a:endParaRPr>
        </a:p>
      </dgm:t>
    </dgm:pt>
    <dgm:pt modelId="{E73069C4-3FBE-44D7-B5C0-C6132AC8B1AF}">
      <dgm:prSet/>
      <dgm:spPr/>
      <dgm:t>
        <a:bodyPr/>
        <a:lstStyle/>
        <a:p>
          <a:pPr latinLnBrk="0"/>
          <a:r>
            <a:rPr lang="ko-KR" altLang="en-US" b="1" dirty="0" smtClean="0">
              <a:latin typeface="+mj-ea"/>
              <a:ea typeface="+mj-ea"/>
            </a:rPr>
            <a:t>감사</a:t>
          </a:r>
          <a:r>
            <a:rPr lang="en-US" altLang="ko-KR" b="1" dirty="0" smtClean="0">
              <a:latin typeface="+mj-ea"/>
              <a:ea typeface="+mj-ea"/>
            </a:rPr>
            <a:t/>
          </a:r>
          <a:br>
            <a:rPr lang="en-US" altLang="ko-KR" b="1" dirty="0" smtClean="0">
              <a:latin typeface="+mj-ea"/>
              <a:ea typeface="+mj-ea"/>
            </a:rPr>
          </a:br>
          <a:r>
            <a:rPr lang="en-US" altLang="ko-KR" b="1" dirty="0" smtClean="0">
              <a:latin typeface="+mj-ea"/>
              <a:ea typeface="+mj-ea"/>
            </a:rPr>
            <a:t>67.6</a:t>
          </a:r>
          <a:endParaRPr lang="ko-KR" altLang="en-US" b="1" dirty="0">
            <a:latin typeface="+mj-ea"/>
            <a:ea typeface="+mj-ea"/>
          </a:endParaRPr>
        </a:p>
      </dgm:t>
    </dgm:pt>
    <dgm:pt modelId="{B9CC4CBA-2F95-47F3-85CF-95D284F59108}" type="parTrans" cxnId="{D9C65E61-B825-44C0-9AB0-A3899638F711}">
      <dgm:prSet/>
      <dgm:spPr/>
      <dgm:t>
        <a:bodyPr/>
        <a:lstStyle/>
        <a:p>
          <a:pPr latinLnBrk="0"/>
          <a:endParaRPr lang="ko-KR" altLang="en-US" b="1">
            <a:latin typeface="+mj-ea"/>
            <a:ea typeface="+mj-ea"/>
          </a:endParaRPr>
        </a:p>
      </dgm:t>
    </dgm:pt>
    <dgm:pt modelId="{19DBF09D-2216-4E93-8F0C-9D800E84CB0B}" type="sibTrans" cxnId="{D9C65E61-B825-44C0-9AB0-A3899638F711}">
      <dgm:prSet/>
      <dgm:spPr/>
      <dgm:t>
        <a:bodyPr/>
        <a:lstStyle/>
        <a:p>
          <a:pPr latinLnBrk="0"/>
          <a:endParaRPr lang="ko-KR" altLang="en-US" b="1">
            <a:latin typeface="+mj-ea"/>
            <a:ea typeface="+mj-ea"/>
          </a:endParaRPr>
        </a:p>
      </dgm:t>
    </dgm:pt>
    <dgm:pt modelId="{1F9327ED-A042-45D7-B8F1-2B5D08F8FBA4}">
      <dgm:prSet/>
      <dgm:spPr/>
      <dgm:t>
        <a:bodyPr/>
        <a:lstStyle/>
        <a:p>
          <a:pPr latinLnBrk="0"/>
          <a:r>
            <a:rPr lang="ko-KR" altLang="en-US" b="1" dirty="0" smtClean="0">
              <a:latin typeface="+mj-ea"/>
              <a:ea typeface="+mj-ea"/>
            </a:rPr>
            <a:t>복지 및 업무지원</a:t>
          </a:r>
          <a:r>
            <a:rPr lang="en-US" altLang="ko-KR" b="1" dirty="0" smtClean="0">
              <a:latin typeface="+mj-ea"/>
              <a:ea typeface="+mj-ea"/>
            </a:rPr>
            <a:t/>
          </a:r>
          <a:br>
            <a:rPr lang="en-US" altLang="ko-KR" b="1" dirty="0" smtClean="0">
              <a:latin typeface="+mj-ea"/>
              <a:ea typeface="+mj-ea"/>
            </a:rPr>
          </a:br>
          <a:r>
            <a:rPr lang="en-US" altLang="ko-KR" b="1" dirty="0" smtClean="0">
              <a:latin typeface="+mj-ea"/>
              <a:ea typeface="+mj-ea"/>
            </a:rPr>
            <a:t>61.7</a:t>
          </a:r>
          <a:endParaRPr lang="ko-KR" altLang="en-US" b="1" dirty="0">
            <a:latin typeface="+mj-ea"/>
            <a:ea typeface="+mj-ea"/>
          </a:endParaRPr>
        </a:p>
      </dgm:t>
    </dgm:pt>
    <dgm:pt modelId="{B930BE17-481F-4924-80B0-E9FB1D8B292C}" type="parTrans" cxnId="{992CEB75-E44E-42B0-89A8-E8FDD9497A44}">
      <dgm:prSet/>
      <dgm:spPr/>
      <dgm:t>
        <a:bodyPr/>
        <a:lstStyle/>
        <a:p>
          <a:pPr latinLnBrk="1"/>
          <a:endParaRPr lang="ko-KR" altLang="en-US" b="1"/>
        </a:p>
      </dgm:t>
    </dgm:pt>
    <dgm:pt modelId="{E20773F0-3533-414B-BB69-B1F646495865}" type="sibTrans" cxnId="{992CEB75-E44E-42B0-89A8-E8FDD9497A44}">
      <dgm:prSet/>
      <dgm:spPr/>
      <dgm:t>
        <a:bodyPr/>
        <a:lstStyle/>
        <a:p>
          <a:pPr latinLnBrk="1"/>
          <a:endParaRPr lang="ko-KR" altLang="en-US" b="1"/>
        </a:p>
      </dgm:t>
    </dgm:pt>
    <dgm:pt modelId="{1D81C78D-833E-4BC1-995D-397F978B500C}">
      <dgm:prSet/>
      <dgm:spPr/>
      <dgm:t>
        <a:bodyPr/>
        <a:lstStyle/>
        <a:p>
          <a:pPr latinLnBrk="0"/>
          <a:r>
            <a:rPr lang="ko-KR" altLang="en-US" b="1" dirty="0" err="1" smtClean="0">
              <a:latin typeface="+mj-ea"/>
              <a:ea typeface="+mj-ea"/>
            </a:rPr>
            <a:t>직원인사</a:t>
          </a:r>
          <a:r>
            <a:rPr lang="en-US" altLang="ko-KR" b="1" dirty="0" smtClean="0">
              <a:latin typeface="+mj-ea"/>
              <a:ea typeface="+mj-ea"/>
            </a:rPr>
            <a:t/>
          </a:r>
          <a:br>
            <a:rPr lang="en-US" altLang="ko-KR" b="1" dirty="0" smtClean="0">
              <a:latin typeface="+mj-ea"/>
              <a:ea typeface="+mj-ea"/>
            </a:rPr>
          </a:br>
          <a:r>
            <a:rPr lang="en-US" altLang="ko-KR" b="1" dirty="0" smtClean="0">
              <a:latin typeface="+mj-ea"/>
              <a:ea typeface="+mj-ea"/>
            </a:rPr>
            <a:t>58.7</a:t>
          </a:r>
          <a:endParaRPr lang="ko-KR" altLang="en-US" b="1" dirty="0">
            <a:latin typeface="+mj-ea"/>
            <a:ea typeface="+mj-ea"/>
          </a:endParaRPr>
        </a:p>
      </dgm:t>
    </dgm:pt>
    <dgm:pt modelId="{90FFD605-B4C5-4374-BABA-A5ED23AA274A}" type="parTrans" cxnId="{5E5FB96F-6D35-4193-B103-2141F7E0FD3B}">
      <dgm:prSet/>
      <dgm:spPr/>
      <dgm:t>
        <a:bodyPr/>
        <a:lstStyle/>
        <a:p>
          <a:pPr latinLnBrk="1"/>
          <a:endParaRPr lang="ko-KR" altLang="en-US" b="1"/>
        </a:p>
      </dgm:t>
    </dgm:pt>
    <dgm:pt modelId="{EE894667-C03E-4DF9-A32C-E9157E93202E}" type="sibTrans" cxnId="{5E5FB96F-6D35-4193-B103-2141F7E0FD3B}">
      <dgm:prSet/>
      <dgm:spPr/>
      <dgm:t>
        <a:bodyPr/>
        <a:lstStyle/>
        <a:p>
          <a:pPr latinLnBrk="1"/>
          <a:endParaRPr lang="ko-KR" altLang="en-US" b="1"/>
        </a:p>
      </dgm:t>
    </dgm:pt>
    <dgm:pt modelId="{5D82F272-EC00-41BE-80E0-484E4516F5E1}">
      <dgm:prSet/>
      <dgm:spPr/>
      <dgm:t>
        <a:bodyPr/>
        <a:lstStyle/>
        <a:p>
          <a:pPr latinLnBrk="0"/>
          <a:r>
            <a:rPr lang="ko-KR" altLang="en-US" b="1" dirty="0" smtClean="0">
              <a:latin typeface="+mj-ea"/>
              <a:ea typeface="+mj-ea"/>
            </a:rPr>
            <a:t>봉사프로그램</a:t>
          </a:r>
          <a:r>
            <a:rPr lang="en-US" altLang="ko-KR" b="1" dirty="0" smtClean="0">
              <a:latin typeface="+mj-ea"/>
              <a:ea typeface="+mj-ea"/>
            </a:rPr>
            <a:t/>
          </a:r>
          <a:br>
            <a:rPr lang="en-US" altLang="ko-KR" b="1" dirty="0" smtClean="0">
              <a:latin typeface="+mj-ea"/>
              <a:ea typeface="+mj-ea"/>
            </a:rPr>
          </a:br>
          <a:r>
            <a:rPr lang="en-US" altLang="ko-KR" b="1" dirty="0" smtClean="0">
              <a:latin typeface="+mj-ea"/>
              <a:ea typeface="+mj-ea"/>
            </a:rPr>
            <a:t>73.5</a:t>
          </a:r>
          <a:endParaRPr lang="ko-KR" altLang="en-US" b="1" dirty="0">
            <a:latin typeface="+mj-ea"/>
            <a:ea typeface="+mj-ea"/>
          </a:endParaRPr>
        </a:p>
      </dgm:t>
    </dgm:pt>
    <dgm:pt modelId="{EB6D5130-31F9-45C5-8522-36800592929F}" type="parTrans" cxnId="{8F2BF9DE-685B-4CC6-B8A4-8B8F6A4DD27D}">
      <dgm:prSet/>
      <dgm:spPr/>
      <dgm:t>
        <a:bodyPr/>
        <a:lstStyle/>
        <a:p>
          <a:pPr latinLnBrk="1"/>
          <a:endParaRPr lang="ko-KR" altLang="en-US" b="1"/>
        </a:p>
      </dgm:t>
    </dgm:pt>
    <dgm:pt modelId="{0ACF2BC8-5654-4A01-ABED-79DB7E08B81A}" type="sibTrans" cxnId="{8F2BF9DE-685B-4CC6-B8A4-8B8F6A4DD27D}">
      <dgm:prSet/>
      <dgm:spPr/>
      <dgm:t>
        <a:bodyPr/>
        <a:lstStyle/>
        <a:p>
          <a:pPr latinLnBrk="1"/>
          <a:endParaRPr lang="ko-KR" altLang="en-US" b="1"/>
        </a:p>
      </dgm:t>
    </dgm:pt>
    <dgm:pt modelId="{CA37E8A7-D7A7-423E-9A4A-BFC165BC5FBF}">
      <dgm:prSet/>
      <dgm:spPr/>
      <dgm:t>
        <a:bodyPr/>
        <a:lstStyle/>
        <a:p>
          <a:pPr latinLnBrk="0"/>
          <a:r>
            <a:rPr lang="ko-KR" altLang="en-US" b="1" spc="-100" baseline="0" dirty="0" smtClean="0">
              <a:latin typeface="+mj-ea"/>
              <a:ea typeface="+mj-ea"/>
            </a:rPr>
            <a:t>대학 이미지 </a:t>
          </a:r>
          <a:endParaRPr lang="en-US" altLang="ko-KR" b="1" spc="-100" baseline="0" dirty="0" smtClean="0">
            <a:latin typeface="+mj-ea"/>
            <a:ea typeface="+mj-ea"/>
          </a:endParaRPr>
        </a:p>
        <a:p>
          <a:pPr latinLnBrk="0"/>
          <a:r>
            <a:rPr lang="ko-KR" altLang="en-US" b="1" dirty="0" smtClean="0">
              <a:latin typeface="+mj-ea"/>
              <a:ea typeface="+mj-ea"/>
            </a:rPr>
            <a:t>및 소속감</a:t>
          </a:r>
          <a:r>
            <a:rPr lang="en-US" altLang="ko-KR" b="1" dirty="0" smtClean="0">
              <a:latin typeface="+mj-ea"/>
              <a:ea typeface="+mj-ea"/>
            </a:rPr>
            <a:t/>
          </a:r>
          <a:br>
            <a:rPr lang="en-US" altLang="ko-KR" b="1" dirty="0" smtClean="0">
              <a:latin typeface="+mj-ea"/>
              <a:ea typeface="+mj-ea"/>
            </a:rPr>
          </a:br>
          <a:r>
            <a:rPr lang="en-US" altLang="ko-KR" b="1" dirty="0" smtClean="0">
              <a:latin typeface="+mj-ea"/>
              <a:ea typeface="+mj-ea"/>
            </a:rPr>
            <a:t>70.6</a:t>
          </a:r>
          <a:endParaRPr lang="ko-KR" altLang="en-US" b="1" dirty="0">
            <a:latin typeface="+mj-ea"/>
            <a:ea typeface="+mj-ea"/>
          </a:endParaRPr>
        </a:p>
      </dgm:t>
    </dgm:pt>
    <dgm:pt modelId="{DDFF90F9-205E-47AB-BCAC-2C31DB9DF009}" type="parTrans" cxnId="{E2CAEC48-F606-4603-8C6B-89A5AC6D13E8}">
      <dgm:prSet/>
      <dgm:spPr/>
      <dgm:t>
        <a:bodyPr/>
        <a:lstStyle/>
        <a:p>
          <a:pPr latinLnBrk="1"/>
          <a:endParaRPr lang="ko-KR" altLang="en-US" b="1"/>
        </a:p>
      </dgm:t>
    </dgm:pt>
    <dgm:pt modelId="{D403E795-5C97-4581-A754-2BD8FBBE75B1}" type="sibTrans" cxnId="{E2CAEC48-F606-4603-8C6B-89A5AC6D13E8}">
      <dgm:prSet/>
      <dgm:spPr/>
      <dgm:t>
        <a:bodyPr/>
        <a:lstStyle/>
        <a:p>
          <a:pPr latinLnBrk="1"/>
          <a:endParaRPr lang="ko-KR" altLang="en-US" b="1"/>
        </a:p>
      </dgm:t>
    </dgm:pt>
    <dgm:pt modelId="{5D1EE55B-21F4-4530-B28B-E68827BAA375}">
      <dgm:prSet/>
      <dgm:spPr/>
      <dgm:t>
        <a:bodyPr/>
        <a:lstStyle/>
        <a:p>
          <a:pPr latinLnBrk="0"/>
          <a:r>
            <a:rPr lang="ko-KR" altLang="en-US" b="1" dirty="0" smtClean="0">
              <a:latin typeface="+mj-ea"/>
              <a:ea typeface="+mj-ea"/>
            </a:rPr>
            <a:t>위기상황 대응 및 비대면 수업</a:t>
          </a:r>
          <a:r>
            <a:rPr lang="en-US" altLang="ko-KR" b="1" dirty="0" smtClean="0">
              <a:latin typeface="+mj-ea"/>
              <a:ea typeface="+mj-ea"/>
            </a:rPr>
            <a:t/>
          </a:r>
          <a:br>
            <a:rPr lang="en-US" altLang="ko-KR" b="1" dirty="0" smtClean="0">
              <a:latin typeface="+mj-ea"/>
              <a:ea typeface="+mj-ea"/>
            </a:rPr>
          </a:br>
          <a:r>
            <a:rPr lang="en-US" altLang="ko-KR" b="1" dirty="0" smtClean="0">
              <a:latin typeface="+mj-ea"/>
              <a:ea typeface="+mj-ea"/>
            </a:rPr>
            <a:t>80.1</a:t>
          </a:r>
          <a:endParaRPr lang="ko-KR" altLang="en-US" b="1" dirty="0">
            <a:latin typeface="+mj-ea"/>
            <a:ea typeface="+mj-ea"/>
          </a:endParaRPr>
        </a:p>
      </dgm:t>
    </dgm:pt>
    <dgm:pt modelId="{27A1D523-F270-41EE-A5AA-2CF78DE72918}" type="parTrans" cxnId="{9C6B92FC-B567-4EAE-80F2-6116737EEEAF}">
      <dgm:prSet/>
      <dgm:spPr/>
      <dgm:t>
        <a:bodyPr/>
        <a:lstStyle/>
        <a:p>
          <a:pPr latinLnBrk="1"/>
          <a:endParaRPr lang="ko-KR" altLang="en-US" b="1"/>
        </a:p>
      </dgm:t>
    </dgm:pt>
    <dgm:pt modelId="{2B76BC36-1D9C-44B5-82A7-A65B30D88409}" type="sibTrans" cxnId="{9C6B92FC-B567-4EAE-80F2-6116737EEEAF}">
      <dgm:prSet/>
      <dgm:spPr/>
      <dgm:t>
        <a:bodyPr/>
        <a:lstStyle/>
        <a:p>
          <a:pPr latinLnBrk="1"/>
          <a:endParaRPr lang="ko-KR" altLang="en-US" b="1"/>
        </a:p>
      </dgm:t>
    </dgm:pt>
    <dgm:pt modelId="{B54EB70B-9CDC-4041-AD67-31AEFFE04C8F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+mj-ea"/>
              <a:ea typeface="+mj-ea"/>
            </a:rPr>
            <a:t> 대학 발전계획에 대한 인식</a:t>
          </a:r>
          <a:r>
            <a:rPr lang="en-US" altLang="ko-KR" b="1" dirty="0" smtClean="0">
              <a:latin typeface="+mj-ea"/>
              <a:ea typeface="+mj-ea"/>
            </a:rPr>
            <a:t/>
          </a:r>
          <a:br>
            <a:rPr lang="en-US" altLang="ko-KR" b="1" dirty="0" smtClean="0">
              <a:latin typeface="+mj-ea"/>
              <a:ea typeface="+mj-ea"/>
            </a:rPr>
          </a:br>
          <a:r>
            <a:rPr lang="en-US" altLang="ko-KR" b="1" dirty="0" smtClean="0">
              <a:latin typeface="+mj-ea"/>
              <a:ea typeface="+mj-ea"/>
            </a:rPr>
            <a:t>69.7</a:t>
          </a:r>
          <a:endParaRPr lang="ko-KR" altLang="en-US" b="1" dirty="0"/>
        </a:p>
      </dgm:t>
    </dgm:pt>
    <dgm:pt modelId="{5CF4C520-FC31-43F0-BC1C-CE01FD733DE6}" type="parTrans" cxnId="{60F530F7-9B28-4826-ACB1-8BB5811B08BF}">
      <dgm:prSet/>
      <dgm:spPr/>
      <dgm:t>
        <a:bodyPr/>
        <a:lstStyle/>
        <a:p>
          <a:pPr latinLnBrk="1"/>
          <a:endParaRPr lang="ko-KR" altLang="en-US"/>
        </a:p>
      </dgm:t>
    </dgm:pt>
    <dgm:pt modelId="{B9A71F5B-4F40-4BC9-BA94-311B9D7AA19F}" type="sibTrans" cxnId="{60F530F7-9B28-4826-ACB1-8BB5811B08BF}">
      <dgm:prSet/>
      <dgm:spPr/>
      <dgm:t>
        <a:bodyPr/>
        <a:lstStyle/>
        <a:p>
          <a:pPr latinLnBrk="1"/>
          <a:endParaRPr lang="ko-KR" altLang="en-US"/>
        </a:p>
      </dgm:t>
    </dgm:pt>
    <dgm:pt modelId="{D4770242-6177-44EF-830A-0B681581894B}">
      <dgm:prSet phldrT="[텍스트]"/>
      <dgm:spPr/>
      <dgm:t>
        <a:bodyPr/>
        <a:lstStyle/>
        <a:p>
          <a:pPr latinLnBrk="1"/>
          <a:r>
            <a:rPr lang="ko-KR" altLang="en-US" b="1" dirty="0" smtClean="0"/>
            <a:t>대학혁신     </a:t>
          </a:r>
          <a:r>
            <a:rPr lang="en-US" altLang="ko-KR" b="1" dirty="0" smtClean="0"/>
            <a:t>67.5</a:t>
          </a:r>
          <a:endParaRPr lang="ko-KR" altLang="en-US" b="1" dirty="0"/>
        </a:p>
      </dgm:t>
    </dgm:pt>
    <dgm:pt modelId="{F56289ED-5A58-4EC3-BA7D-99A8FB4C54A2}" type="sibTrans" cxnId="{5F2DB639-7103-42BC-85FC-E51751FC4ED3}">
      <dgm:prSet/>
      <dgm:spPr/>
      <dgm:t>
        <a:bodyPr/>
        <a:lstStyle/>
        <a:p>
          <a:pPr latinLnBrk="1"/>
          <a:endParaRPr lang="ko-KR" altLang="en-US"/>
        </a:p>
      </dgm:t>
    </dgm:pt>
    <dgm:pt modelId="{1FBA4BF3-F07D-4D29-9D96-B545E3F74FD8}" type="parTrans" cxnId="{5F2DB639-7103-42BC-85FC-E51751FC4ED3}">
      <dgm:prSet/>
      <dgm:spPr/>
      <dgm:t>
        <a:bodyPr/>
        <a:lstStyle/>
        <a:p>
          <a:pPr latinLnBrk="1"/>
          <a:endParaRPr lang="ko-KR" altLang="en-US"/>
        </a:p>
      </dgm:t>
    </dgm:pt>
    <dgm:pt modelId="{A740719B-5FFB-4754-A68C-4F231A7F4941}" type="pres">
      <dgm:prSet presAssocID="{BAD45476-8C4B-440C-8E96-FAE2434EBB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711EE1-3D1C-4990-B9EF-69120A644EB2}" type="pres">
      <dgm:prSet presAssocID="{BAD45476-8C4B-440C-8E96-FAE2434EBBC7}" presName="radial" presStyleCnt="0">
        <dgm:presLayoutVars>
          <dgm:animLvl val="ctr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EB27A0-1F83-48FD-AFDE-31F90332B949}" type="pres">
      <dgm:prSet presAssocID="{B1724449-B672-4726-AAB2-93E26C7DA2D7}" presName="centerShape" presStyleLbl="vennNode1" presStyleIdx="0" presStyleCnt="12"/>
      <dgm:spPr/>
      <dgm:t>
        <a:bodyPr/>
        <a:lstStyle/>
        <a:p>
          <a:pPr latinLnBrk="1"/>
          <a:endParaRPr lang="ko-KR" altLang="en-US"/>
        </a:p>
      </dgm:t>
    </dgm:pt>
    <dgm:pt modelId="{5CDF36AB-7D80-4BE1-BD54-0E7C2B3EB312}" type="pres">
      <dgm:prSet presAssocID="{D4770242-6177-44EF-830A-0B681581894B}" presName="node" presStyleLbl="vennNode1" presStyleIdx="1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8C9627-00E8-46BC-9C58-3740EACEEC8B}" type="pres">
      <dgm:prSet presAssocID="{B54EB70B-9CDC-4041-AD67-31AEFFE04C8F}" presName="node" presStyleLbl="vennNode1" presStyleIdx="2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519E88-507A-401E-BFC7-59A6D3489F66}" type="pres">
      <dgm:prSet presAssocID="{696D1739-0214-40C6-A94B-E09B151EB736}" presName="node" presStyleLbl="vennNode1" presStyleIdx="3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C4A6E0-50A4-4B7B-B6AA-2B5FA0A859B8}" type="pres">
      <dgm:prSet presAssocID="{247323BF-67E4-4E3B-BC08-BE8562941E15}" presName="node" presStyleLbl="vennNode1" presStyleIdx="4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0E1AF6-003B-4E7E-B957-1F79306E7D49}" type="pres">
      <dgm:prSet presAssocID="{8D8129A2-31E5-4595-8AF4-3A8D8DD8ED0E}" presName="node" presStyleLbl="vennNode1" presStyleIdx="5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2F1B73-4E4B-40B7-98F6-9E40FC3DC688}" type="pres">
      <dgm:prSet presAssocID="{E73069C4-3FBE-44D7-B5C0-C6132AC8B1AF}" presName="node" presStyleLbl="vennNode1" presStyleIdx="6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D131DB-8AEB-4246-877E-2CC9B83F37F1}" type="pres">
      <dgm:prSet presAssocID="{1F9327ED-A042-45D7-B8F1-2B5D08F8FBA4}" presName="node" presStyleLbl="vennNode1" presStyleIdx="7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BFCEF1-6810-4084-AECB-BB93E0C102F0}" type="pres">
      <dgm:prSet presAssocID="{1D81C78D-833E-4BC1-995D-397F978B500C}" presName="node" presStyleLbl="vennNode1" presStyleIdx="8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88D3B6-C6E1-4C05-8652-979E8C13FC76}" type="pres">
      <dgm:prSet presAssocID="{5D82F272-EC00-41BE-80E0-484E4516F5E1}" presName="node" presStyleLbl="vennNode1" presStyleIdx="9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A564A4-6405-428F-878C-DA294A150F93}" type="pres">
      <dgm:prSet presAssocID="{CA37E8A7-D7A7-423E-9A4A-BFC165BC5FBF}" presName="node" presStyleLbl="vennNode1" presStyleIdx="10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84659A6-A514-4D77-AF9E-0A20AB5F4227}" type="pres">
      <dgm:prSet presAssocID="{5D1EE55B-21F4-4530-B28B-E68827BAA375}" presName="node" presStyleLbl="vennNode1" presStyleIdx="11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B39FC22-802E-42AD-8DC7-EDEF7864D21F}" type="presOf" srcId="{B54EB70B-9CDC-4041-AD67-31AEFFE04C8F}" destId="{798C9627-00E8-46BC-9C58-3740EACEEC8B}" srcOrd="0" destOrd="0" presId="urn:microsoft.com/office/officeart/2005/8/layout/radial3"/>
    <dgm:cxn modelId="{99CEF8FC-8F97-4E19-800E-49C75226FAB8}" type="presOf" srcId="{1F9327ED-A042-45D7-B8F1-2B5D08F8FBA4}" destId="{7BD131DB-8AEB-4246-877E-2CC9B83F37F1}" srcOrd="0" destOrd="0" presId="urn:microsoft.com/office/officeart/2005/8/layout/radial3"/>
    <dgm:cxn modelId="{D9C65E61-B825-44C0-9AB0-A3899638F711}" srcId="{B1724449-B672-4726-AAB2-93E26C7DA2D7}" destId="{E73069C4-3FBE-44D7-B5C0-C6132AC8B1AF}" srcOrd="5" destOrd="0" parTransId="{B9CC4CBA-2F95-47F3-85CF-95D284F59108}" sibTransId="{19DBF09D-2216-4E93-8F0C-9D800E84CB0B}"/>
    <dgm:cxn modelId="{F85467C8-CA07-4AC7-A941-B3307E585A22}" type="presOf" srcId="{D4770242-6177-44EF-830A-0B681581894B}" destId="{5CDF36AB-7D80-4BE1-BD54-0E7C2B3EB312}" srcOrd="0" destOrd="0" presId="urn:microsoft.com/office/officeart/2005/8/layout/radial3"/>
    <dgm:cxn modelId="{60F530F7-9B28-4826-ACB1-8BB5811B08BF}" srcId="{B1724449-B672-4726-AAB2-93E26C7DA2D7}" destId="{B54EB70B-9CDC-4041-AD67-31AEFFE04C8F}" srcOrd="1" destOrd="0" parTransId="{5CF4C520-FC31-43F0-BC1C-CE01FD733DE6}" sibTransId="{B9A71F5B-4F40-4BC9-BA94-311B9D7AA19F}"/>
    <dgm:cxn modelId="{5F2DB639-7103-42BC-85FC-E51751FC4ED3}" srcId="{B1724449-B672-4726-AAB2-93E26C7DA2D7}" destId="{D4770242-6177-44EF-830A-0B681581894B}" srcOrd="0" destOrd="0" parTransId="{1FBA4BF3-F07D-4D29-9D96-B545E3F74FD8}" sibTransId="{F56289ED-5A58-4EC3-BA7D-99A8FB4C54A2}"/>
    <dgm:cxn modelId="{45683A1E-3510-488F-956A-E1950DDF3276}" type="presOf" srcId="{1D81C78D-833E-4BC1-995D-397F978B500C}" destId="{06BFCEF1-6810-4084-AECB-BB93E0C102F0}" srcOrd="0" destOrd="0" presId="urn:microsoft.com/office/officeart/2005/8/layout/radial3"/>
    <dgm:cxn modelId="{62A725D5-E09B-49A7-83CE-D08FCEB67EA4}" type="presOf" srcId="{696D1739-0214-40C6-A94B-E09B151EB736}" destId="{E0519E88-507A-401E-BFC7-59A6D3489F66}" srcOrd="0" destOrd="0" presId="urn:microsoft.com/office/officeart/2005/8/layout/radial3"/>
    <dgm:cxn modelId="{5E5FB96F-6D35-4193-B103-2141F7E0FD3B}" srcId="{B1724449-B672-4726-AAB2-93E26C7DA2D7}" destId="{1D81C78D-833E-4BC1-995D-397F978B500C}" srcOrd="7" destOrd="0" parTransId="{90FFD605-B4C5-4374-BABA-A5ED23AA274A}" sibTransId="{EE894667-C03E-4DF9-A32C-E9157E93202E}"/>
    <dgm:cxn modelId="{C54FE1AD-7224-425F-9DE9-C6006D8736C4}" type="presOf" srcId="{BAD45476-8C4B-440C-8E96-FAE2434EBBC7}" destId="{A740719B-5FFB-4754-A68C-4F231A7F4941}" srcOrd="0" destOrd="0" presId="urn:microsoft.com/office/officeart/2005/8/layout/radial3"/>
    <dgm:cxn modelId="{1D8E515D-F0BE-44F2-B86C-F7BAB671AE99}" type="presOf" srcId="{B1724449-B672-4726-AAB2-93E26C7DA2D7}" destId="{F9EB27A0-1F83-48FD-AFDE-31F90332B949}" srcOrd="0" destOrd="0" presId="urn:microsoft.com/office/officeart/2005/8/layout/radial3"/>
    <dgm:cxn modelId="{810DA1B2-50C6-4081-8487-CB726DEB46EE}" srcId="{B1724449-B672-4726-AAB2-93E26C7DA2D7}" destId="{696D1739-0214-40C6-A94B-E09B151EB736}" srcOrd="2" destOrd="0" parTransId="{8EED9363-DD0F-43CB-94C1-022C0E536210}" sibTransId="{1C5E4761-3750-4BF3-91DE-EF150BAA2077}"/>
    <dgm:cxn modelId="{90F6D93E-3B50-4220-9541-8283E6D9D522}" type="presOf" srcId="{5D1EE55B-21F4-4530-B28B-E68827BAA375}" destId="{784659A6-A514-4D77-AF9E-0A20AB5F4227}" srcOrd="0" destOrd="0" presId="urn:microsoft.com/office/officeart/2005/8/layout/radial3"/>
    <dgm:cxn modelId="{9C6B92FC-B567-4EAE-80F2-6116737EEEAF}" srcId="{B1724449-B672-4726-AAB2-93E26C7DA2D7}" destId="{5D1EE55B-21F4-4530-B28B-E68827BAA375}" srcOrd="10" destOrd="0" parTransId="{27A1D523-F270-41EE-A5AA-2CF78DE72918}" sibTransId="{2B76BC36-1D9C-44B5-82A7-A65B30D88409}"/>
    <dgm:cxn modelId="{E0EA2AE9-0B19-4E1B-BA88-F34D08AC2042}" srcId="{B1724449-B672-4726-AAB2-93E26C7DA2D7}" destId="{8D8129A2-31E5-4595-8AF4-3A8D8DD8ED0E}" srcOrd="4" destOrd="0" parTransId="{BFF0C035-C957-4C47-B776-5C790A4C2FCF}" sibTransId="{224D6432-1FC8-4632-8BF2-2EF5E18A9F7D}"/>
    <dgm:cxn modelId="{52AA317B-16CC-48DE-B9A3-9E7BF6A350CB}" type="presOf" srcId="{CA37E8A7-D7A7-423E-9A4A-BFC165BC5FBF}" destId="{C7A564A4-6405-428F-878C-DA294A150F93}" srcOrd="0" destOrd="0" presId="urn:microsoft.com/office/officeart/2005/8/layout/radial3"/>
    <dgm:cxn modelId="{E2CAEC48-F606-4603-8C6B-89A5AC6D13E8}" srcId="{B1724449-B672-4726-AAB2-93E26C7DA2D7}" destId="{CA37E8A7-D7A7-423E-9A4A-BFC165BC5FBF}" srcOrd="9" destOrd="0" parTransId="{DDFF90F9-205E-47AB-BCAC-2C31DB9DF009}" sibTransId="{D403E795-5C97-4581-A754-2BD8FBBE75B1}"/>
    <dgm:cxn modelId="{4AB632A6-3815-4082-8BA0-23576AE9FDEC}" srcId="{B1724449-B672-4726-AAB2-93E26C7DA2D7}" destId="{247323BF-67E4-4E3B-BC08-BE8562941E15}" srcOrd="3" destOrd="0" parTransId="{0D5EEA3E-9E58-48DE-9816-3700EE94F89C}" sibTransId="{559A515C-5833-4D0A-9C8A-A50B661AF310}"/>
    <dgm:cxn modelId="{337DD11D-6948-4611-983F-6644F1585C4C}" type="presOf" srcId="{247323BF-67E4-4E3B-BC08-BE8562941E15}" destId="{D7C4A6E0-50A4-4B7B-B6AA-2B5FA0A859B8}" srcOrd="0" destOrd="0" presId="urn:microsoft.com/office/officeart/2005/8/layout/radial3"/>
    <dgm:cxn modelId="{278FA4E0-5D4E-4C4A-89E8-3AF00630034A}" type="presOf" srcId="{8D8129A2-31E5-4595-8AF4-3A8D8DD8ED0E}" destId="{580E1AF6-003B-4E7E-B957-1F79306E7D49}" srcOrd="0" destOrd="0" presId="urn:microsoft.com/office/officeart/2005/8/layout/radial3"/>
    <dgm:cxn modelId="{8F2BF9DE-685B-4CC6-B8A4-8B8F6A4DD27D}" srcId="{B1724449-B672-4726-AAB2-93E26C7DA2D7}" destId="{5D82F272-EC00-41BE-80E0-484E4516F5E1}" srcOrd="8" destOrd="0" parTransId="{EB6D5130-31F9-45C5-8522-36800592929F}" sibTransId="{0ACF2BC8-5654-4A01-ABED-79DB7E08B81A}"/>
    <dgm:cxn modelId="{47B5DA4E-B5E1-48DB-8B7B-283961CD8054}" srcId="{BAD45476-8C4B-440C-8E96-FAE2434EBBC7}" destId="{B1724449-B672-4726-AAB2-93E26C7DA2D7}" srcOrd="0" destOrd="0" parTransId="{485F0869-F636-47DC-81A9-B451C78BEB01}" sibTransId="{DF9A5407-28A6-4524-9494-5E2730D000A9}"/>
    <dgm:cxn modelId="{992CEB75-E44E-42B0-89A8-E8FDD9497A44}" srcId="{B1724449-B672-4726-AAB2-93E26C7DA2D7}" destId="{1F9327ED-A042-45D7-B8F1-2B5D08F8FBA4}" srcOrd="6" destOrd="0" parTransId="{B930BE17-481F-4924-80B0-E9FB1D8B292C}" sibTransId="{E20773F0-3533-414B-BB69-B1F646495865}"/>
    <dgm:cxn modelId="{B05D045F-765B-4186-9CD2-3098A15B6926}" type="presOf" srcId="{5D82F272-EC00-41BE-80E0-484E4516F5E1}" destId="{D188D3B6-C6E1-4C05-8652-979E8C13FC76}" srcOrd="0" destOrd="0" presId="urn:microsoft.com/office/officeart/2005/8/layout/radial3"/>
    <dgm:cxn modelId="{91D37606-4ADF-4F87-8689-486A48328139}" type="presOf" srcId="{E73069C4-3FBE-44D7-B5C0-C6132AC8B1AF}" destId="{552F1B73-4E4B-40B7-98F6-9E40FC3DC688}" srcOrd="0" destOrd="0" presId="urn:microsoft.com/office/officeart/2005/8/layout/radial3"/>
    <dgm:cxn modelId="{2EE65C11-9001-404B-BABA-629FE8918EE5}" type="presParOf" srcId="{A740719B-5FFB-4754-A68C-4F231A7F4941}" destId="{5F711EE1-3D1C-4990-B9EF-69120A644EB2}" srcOrd="0" destOrd="0" presId="urn:microsoft.com/office/officeart/2005/8/layout/radial3"/>
    <dgm:cxn modelId="{122F2351-9B53-41FD-AD33-72CDE1FBC7CB}" type="presParOf" srcId="{5F711EE1-3D1C-4990-B9EF-69120A644EB2}" destId="{F9EB27A0-1F83-48FD-AFDE-31F90332B949}" srcOrd="0" destOrd="0" presId="urn:microsoft.com/office/officeart/2005/8/layout/radial3"/>
    <dgm:cxn modelId="{07E37D21-DE39-46AF-ADC8-DB38BE762435}" type="presParOf" srcId="{5F711EE1-3D1C-4990-B9EF-69120A644EB2}" destId="{5CDF36AB-7D80-4BE1-BD54-0E7C2B3EB312}" srcOrd="1" destOrd="0" presId="urn:microsoft.com/office/officeart/2005/8/layout/radial3"/>
    <dgm:cxn modelId="{CB31D9C4-D1E0-4978-A8FB-2B6499AD9F34}" type="presParOf" srcId="{5F711EE1-3D1C-4990-B9EF-69120A644EB2}" destId="{798C9627-00E8-46BC-9C58-3740EACEEC8B}" srcOrd="2" destOrd="0" presId="urn:microsoft.com/office/officeart/2005/8/layout/radial3"/>
    <dgm:cxn modelId="{DFC7935C-08FD-4E02-BA04-6817B0C6D7D0}" type="presParOf" srcId="{5F711EE1-3D1C-4990-B9EF-69120A644EB2}" destId="{E0519E88-507A-401E-BFC7-59A6D3489F66}" srcOrd="3" destOrd="0" presId="urn:microsoft.com/office/officeart/2005/8/layout/radial3"/>
    <dgm:cxn modelId="{A4871182-264D-4EB1-BEE1-BEE23351A0B6}" type="presParOf" srcId="{5F711EE1-3D1C-4990-B9EF-69120A644EB2}" destId="{D7C4A6E0-50A4-4B7B-B6AA-2B5FA0A859B8}" srcOrd="4" destOrd="0" presId="urn:microsoft.com/office/officeart/2005/8/layout/radial3"/>
    <dgm:cxn modelId="{6E663935-5D5A-4EEC-B838-0DEE78A34D45}" type="presParOf" srcId="{5F711EE1-3D1C-4990-B9EF-69120A644EB2}" destId="{580E1AF6-003B-4E7E-B957-1F79306E7D49}" srcOrd="5" destOrd="0" presId="urn:microsoft.com/office/officeart/2005/8/layout/radial3"/>
    <dgm:cxn modelId="{5AC2FEEF-EA73-4676-AD96-2710FE544B2F}" type="presParOf" srcId="{5F711EE1-3D1C-4990-B9EF-69120A644EB2}" destId="{552F1B73-4E4B-40B7-98F6-9E40FC3DC688}" srcOrd="6" destOrd="0" presId="urn:microsoft.com/office/officeart/2005/8/layout/radial3"/>
    <dgm:cxn modelId="{D29EDAED-E949-470F-918E-F61713307A28}" type="presParOf" srcId="{5F711EE1-3D1C-4990-B9EF-69120A644EB2}" destId="{7BD131DB-8AEB-4246-877E-2CC9B83F37F1}" srcOrd="7" destOrd="0" presId="urn:microsoft.com/office/officeart/2005/8/layout/radial3"/>
    <dgm:cxn modelId="{EA066679-5F87-43AA-83DD-8B015F94EF68}" type="presParOf" srcId="{5F711EE1-3D1C-4990-B9EF-69120A644EB2}" destId="{06BFCEF1-6810-4084-AECB-BB93E0C102F0}" srcOrd="8" destOrd="0" presId="urn:microsoft.com/office/officeart/2005/8/layout/radial3"/>
    <dgm:cxn modelId="{381CFA1F-7133-4D67-A59F-0EC23CDAEC10}" type="presParOf" srcId="{5F711EE1-3D1C-4990-B9EF-69120A644EB2}" destId="{D188D3B6-C6E1-4C05-8652-979E8C13FC76}" srcOrd="9" destOrd="0" presId="urn:microsoft.com/office/officeart/2005/8/layout/radial3"/>
    <dgm:cxn modelId="{BAB11632-F5E4-4F8D-ADB2-F25C8E9E8C1C}" type="presParOf" srcId="{5F711EE1-3D1C-4990-B9EF-69120A644EB2}" destId="{C7A564A4-6405-428F-878C-DA294A150F93}" srcOrd="10" destOrd="0" presId="urn:microsoft.com/office/officeart/2005/8/layout/radial3"/>
    <dgm:cxn modelId="{787C693D-5212-49B3-A403-8715D1456245}" type="presParOf" srcId="{5F711EE1-3D1C-4990-B9EF-69120A644EB2}" destId="{784659A6-A514-4D77-AF9E-0A20AB5F4227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0D196-9694-49DA-9C31-F977C50EC46E}">
      <dsp:nvSpPr>
        <dsp:cNvPr id="0" name=""/>
        <dsp:cNvSpPr/>
      </dsp:nvSpPr>
      <dsp:spPr>
        <a:xfrm>
          <a:off x="462856" y="162836"/>
          <a:ext cx="2104351" cy="2104351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tx1"/>
              </a:solidFill>
            </a:rPr>
            <a:t>교원</a:t>
          </a:r>
          <a:endParaRPr lang="ko-KR" altLang="en-US" sz="1400" b="1" kern="1200" dirty="0">
            <a:solidFill>
              <a:schemeClr val="tx1"/>
            </a:solidFill>
          </a:endParaRPr>
        </a:p>
      </dsp:txBody>
      <dsp:txXfrm>
        <a:off x="1571899" y="608758"/>
        <a:ext cx="751554" cy="626295"/>
      </dsp:txXfrm>
    </dsp:sp>
    <dsp:sp modelId="{11CB596F-0521-4E42-963F-06011342A932}">
      <dsp:nvSpPr>
        <dsp:cNvPr id="0" name=""/>
        <dsp:cNvSpPr/>
      </dsp:nvSpPr>
      <dsp:spPr>
        <a:xfrm>
          <a:off x="419516" y="237992"/>
          <a:ext cx="2104351" cy="2104351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tx1"/>
              </a:solidFill>
            </a:rPr>
            <a:t>학생</a:t>
          </a:r>
          <a:endParaRPr lang="ko-KR" altLang="en-US" sz="1400" b="1" kern="1200" dirty="0">
            <a:solidFill>
              <a:schemeClr val="tx1"/>
            </a:solidFill>
          </a:endParaRPr>
        </a:p>
      </dsp:txBody>
      <dsp:txXfrm>
        <a:off x="920552" y="1603315"/>
        <a:ext cx="1127331" cy="551139"/>
      </dsp:txXfrm>
    </dsp:sp>
    <dsp:sp modelId="{E4C8B6F4-0666-419E-8BD2-7E4E34E3045B}">
      <dsp:nvSpPr>
        <dsp:cNvPr id="0" name=""/>
        <dsp:cNvSpPr/>
      </dsp:nvSpPr>
      <dsp:spPr>
        <a:xfrm>
          <a:off x="376177" y="162836"/>
          <a:ext cx="2104351" cy="210435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tx1"/>
              </a:solidFill>
            </a:rPr>
            <a:t>직원</a:t>
          </a:r>
          <a:endParaRPr lang="ko-KR" altLang="en-US" sz="1400" b="1" kern="1200" dirty="0">
            <a:solidFill>
              <a:schemeClr val="tx1"/>
            </a:solidFill>
          </a:endParaRPr>
        </a:p>
      </dsp:txBody>
      <dsp:txXfrm>
        <a:off x="619931" y="608758"/>
        <a:ext cx="751554" cy="626295"/>
      </dsp:txXfrm>
    </dsp:sp>
    <dsp:sp modelId="{D3CD04C2-EE00-4E84-AE71-CF83923E4D6A}">
      <dsp:nvSpPr>
        <dsp:cNvPr id="0" name=""/>
        <dsp:cNvSpPr/>
      </dsp:nvSpPr>
      <dsp:spPr>
        <a:xfrm>
          <a:off x="332760" y="32567"/>
          <a:ext cx="2364889" cy="236488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2261B-8569-424B-B3D1-4A4536D3C2BA}">
      <dsp:nvSpPr>
        <dsp:cNvPr id="0" name=""/>
        <dsp:cNvSpPr/>
      </dsp:nvSpPr>
      <dsp:spPr>
        <a:xfrm>
          <a:off x="289247" y="107589"/>
          <a:ext cx="2364889" cy="236488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532FF-1BFC-4279-A8EB-A584CA6A15EF}">
      <dsp:nvSpPr>
        <dsp:cNvPr id="0" name=""/>
        <dsp:cNvSpPr/>
      </dsp:nvSpPr>
      <dsp:spPr>
        <a:xfrm>
          <a:off x="245734" y="32567"/>
          <a:ext cx="2364889" cy="236488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B27A0-1F83-48FD-AFDE-31F90332B949}">
      <dsp:nvSpPr>
        <dsp:cNvPr id="0" name=""/>
        <dsp:cNvSpPr/>
      </dsp:nvSpPr>
      <dsp:spPr>
        <a:xfrm>
          <a:off x="1027394" y="1113490"/>
          <a:ext cx="2265752" cy="226575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>
              <a:latin typeface="+mj-ea"/>
              <a:ea typeface="+mj-ea"/>
            </a:rPr>
            <a:t>종합 만족도</a:t>
          </a:r>
          <a:endParaRPr lang="en-US" altLang="ko-KR" sz="2200" b="1" kern="1200" dirty="0" smtClean="0">
            <a:latin typeface="+mj-ea"/>
            <a:ea typeface="+mj-ea"/>
          </a:endParaRPr>
        </a:p>
        <a:p>
          <a:pPr lvl="0" algn="ctr" defTabSz="9779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b="1" kern="1200" dirty="0" smtClean="0">
              <a:latin typeface="+mj-ea"/>
              <a:ea typeface="+mj-ea"/>
            </a:rPr>
            <a:t>68.8</a:t>
          </a:r>
          <a:endParaRPr lang="ko-KR" altLang="en-US" sz="2200" b="1" kern="1200" dirty="0">
            <a:latin typeface="+mj-ea"/>
            <a:ea typeface="+mj-ea"/>
          </a:endParaRPr>
        </a:p>
      </dsp:txBody>
      <dsp:txXfrm>
        <a:off x="1359206" y="1445302"/>
        <a:ext cx="1602128" cy="1602128"/>
      </dsp:txXfrm>
    </dsp:sp>
    <dsp:sp modelId="{5CDF36AB-7D80-4BE1-BD54-0E7C2B3EB312}">
      <dsp:nvSpPr>
        <dsp:cNvPr id="0" name=""/>
        <dsp:cNvSpPr/>
      </dsp:nvSpPr>
      <dsp:spPr>
        <a:xfrm>
          <a:off x="1593832" y="70402"/>
          <a:ext cx="1132876" cy="11328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smtClean="0"/>
            <a:t>대학혁신     </a:t>
          </a:r>
          <a:r>
            <a:rPr lang="en-US" altLang="ko-KR" sz="800" b="1" kern="1200" dirty="0" smtClean="0"/>
            <a:t>67.5</a:t>
          </a:r>
          <a:endParaRPr lang="ko-KR" altLang="en-US" sz="800" b="1" kern="1200" dirty="0"/>
        </a:p>
      </dsp:txBody>
      <dsp:txXfrm>
        <a:off x="1759738" y="236308"/>
        <a:ext cx="801064" cy="801064"/>
      </dsp:txXfrm>
    </dsp:sp>
    <dsp:sp modelId="{798C9627-00E8-46BC-9C58-3740EACEEC8B}">
      <dsp:nvSpPr>
        <dsp:cNvPr id="0" name=""/>
        <dsp:cNvSpPr/>
      </dsp:nvSpPr>
      <dsp:spPr>
        <a:xfrm>
          <a:off x="2464007" y="325909"/>
          <a:ext cx="1132876" cy="113287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smtClean="0">
              <a:latin typeface="+mj-ea"/>
              <a:ea typeface="+mj-ea"/>
            </a:rPr>
            <a:t> 대학 발전계획에 대한 인식</a:t>
          </a:r>
          <a:r>
            <a:rPr lang="en-US" altLang="ko-KR" sz="800" b="1" kern="1200" dirty="0" smtClean="0">
              <a:latin typeface="+mj-ea"/>
              <a:ea typeface="+mj-ea"/>
            </a:rPr>
            <a:t/>
          </a:r>
          <a:br>
            <a:rPr lang="en-US" altLang="ko-KR" sz="800" b="1" kern="1200" dirty="0" smtClean="0">
              <a:latin typeface="+mj-ea"/>
              <a:ea typeface="+mj-ea"/>
            </a:rPr>
          </a:br>
          <a:r>
            <a:rPr lang="en-US" altLang="ko-KR" sz="800" b="1" kern="1200" dirty="0" smtClean="0">
              <a:latin typeface="+mj-ea"/>
              <a:ea typeface="+mj-ea"/>
            </a:rPr>
            <a:t>69.7</a:t>
          </a:r>
          <a:endParaRPr lang="ko-KR" altLang="en-US" sz="800" b="1" kern="1200" dirty="0"/>
        </a:p>
      </dsp:txBody>
      <dsp:txXfrm>
        <a:off x="2629913" y="491815"/>
        <a:ext cx="801064" cy="801064"/>
      </dsp:txXfrm>
    </dsp:sp>
    <dsp:sp modelId="{E0519E88-507A-401E-BFC7-59A6D3489F66}">
      <dsp:nvSpPr>
        <dsp:cNvPr id="0" name=""/>
        <dsp:cNvSpPr/>
      </dsp:nvSpPr>
      <dsp:spPr>
        <a:xfrm>
          <a:off x="3057908" y="1011307"/>
          <a:ext cx="1132876" cy="113287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smtClean="0">
              <a:latin typeface="+mj-ea"/>
              <a:ea typeface="+mj-ea"/>
            </a:rPr>
            <a:t>편의시설</a:t>
          </a:r>
          <a:endParaRPr lang="en-US" altLang="ko-KR" sz="800" b="1" kern="1200" dirty="0" smtClean="0">
            <a:latin typeface="+mj-ea"/>
            <a:ea typeface="+mj-ea"/>
          </a:endParaRPr>
        </a:p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800" b="1" kern="1200" dirty="0" smtClean="0">
              <a:latin typeface="+mj-ea"/>
              <a:ea typeface="+mj-ea"/>
            </a:rPr>
            <a:t>65.7</a:t>
          </a:r>
          <a:endParaRPr lang="ko-KR" altLang="en-US" sz="800" b="1" kern="1200" dirty="0">
            <a:latin typeface="+mj-ea"/>
            <a:ea typeface="+mj-ea"/>
          </a:endParaRPr>
        </a:p>
      </dsp:txBody>
      <dsp:txXfrm>
        <a:off x="3223814" y="1177213"/>
        <a:ext cx="801064" cy="801064"/>
      </dsp:txXfrm>
    </dsp:sp>
    <dsp:sp modelId="{D7C4A6E0-50A4-4B7B-B6AA-2B5FA0A859B8}">
      <dsp:nvSpPr>
        <dsp:cNvPr id="0" name=""/>
        <dsp:cNvSpPr/>
      </dsp:nvSpPr>
      <dsp:spPr>
        <a:xfrm>
          <a:off x="3186975" y="1908987"/>
          <a:ext cx="1132876" cy="113287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smtClean="0">
              <a:latin typeface="+mj-ea"/>
              <a:ea typeface="+mj-ea"/>
            </a:rPr>
            <a:t>대학정보시스템</a:t>
          </a:r>
          <a:endParaRPr lang="en-US" altLang="ko-KR" sz="800" b="1" kern="1200" dirty="0" smtClean="0">
            <a:latin typeface="+mj-ea"/>
            <a:ea typeface="+mj-ea"/>
          </a:endParaRPr>
        </a:p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800" b="1" kern="1200" dirty="0" smtClean="0">
              <a:latin typeface="+mj-ea"/>
              <a:ea typeface="+mj-ea"/>
            </a:rPr>
            <a:t>73.3</a:t>
          </a:r>
          <a:endParaRPr lang="ko-KR" altLang="en-US" sz="800" b="1" kern="1200" dirty="0">
            <a:latin typeface="+mj-ea"/>
            <a:ea typeface="+mj-ea"/>
          </a:endParaRPr>
        </a:p>
      </dsp:txBody>
      <dsp:txXfrm>
        <a:off x="3352881" y="2074893"/>
        <a:ext cx="801064" cy="801064"/>
      </dsp:txXfrm>
    </dsp:sp>
    <dsp:sp modelId="{580E1AF6-003B-4E7E-B957-1F79306E7D49}">
      <dsp:nvSpPr>
        <dsp:cNvPr id="0" name=""/>
        <dsp:cNvSpPr/>
      </dsp:nvSpPr>
      <dsp:spPr>
        <a:xfrm>
          <a:off x="2810231" y="2733943"/>
          <a:ext cx="1132876" cy="113287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smtClean="0">
              <a:latin typeface="+mj-ea"/>
              <a:ea typeface="+mj-ea"/>
            </a:rPr>
            <a:t>예산편성 및 집행</a:t>
          </a:r>
          <a:endParaRPr lang="en-US" altLang="ko-KR" sz="800" b="1" kern="1200" dirty="0" smtClean="0">
            <a:latin typeface="+mj-ea"/>
            <a:ea typeface="+mj-ea"/>
          </a:endParaRPr>
        </a:p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800" b="1" kern="1200" dirty="0" smtClean="0">
              <a:latin typeface="+mj-ea"/>
              <a:ea typeface="+mj-ea"/>
            </a:rPr>
            <a:t>67.0</a:t>
          </a:r>
          <a:endParaRPr lang="ko-KR" altLang="en-US" sz="800" b="1" kern="1200" dirty="0">
            <a:latin typeface="+mj-ea"/>
            <a:ea typeface="+mj-ea"/>
          </a:endParaRPr>
        </a:p>
      </dsp:txBody>
      <dsp:txXfrm>
        <a:off x="2976137" y="2899849"/>
        <a:ext cx="801064" cy="801064"/>
      </dsp:txXfrm>
    </dsp:sp>
    <dsp:sp modelId="{552F1B73-4E4B-40B7-98F6-9E40FC3DC688}">
      <dsp:nvSpPr>
        <dsp:cNvPr id="0" name=""/>
        <dsp:cNvSpPr/>
      </dsp:nvSpPr>
      <dsp:spPr>
        <a:xfrm>
          <a:off x="2047288" y="3224256"/>
          <a:ext cx="1132876" cy="11328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smtClean="0">
              <a:latin typeface="+mj-ea"/>
              <a:ea typeface="+mj-ea"/>
            </a:rPr>
            <a:t>감사</a:t>
          </a:r>
          <a:r>
            <a:rPr lang="en-US" altLang="ko-KR" sz="800" b="1" kern="1200" dirty="0" smtClean="0">
              <a:latin typeface="+mj-ea"/>
              <a:ea typeface="+mj-ea"/>
            </a:rPr>
            <a:t/>
          </a:r>
          <a:br>
            <a:rPr lang="en-US" altLang="ko-KR" sz="800" b="1" kern="1200" dirty="0" smtClean="0">
              <a:latin typeface="+mj-ea"/>
              <a:ea typeface="+mj-ea"/>
            </a:rPr>
          </a:br>
          <a:r>
            <a:rPr lang="en-US" altLang="ko-KR" sz="800" b="1" kern="1200" dirty="0" smtClean="0">
              <a:latin typeface="+mj-ea"/>
              <a:ea typeface="+mj-ea"/>
            </a:rPr>
            <a:t>67.6</a:t>
          </a:r>
          <a:endParaRPr lang="ko-KR" altLang="en-US" sz="800" b="1" kern="1200" dirty="0">
            <a:latin typeface="+mj-ea"/>
            <a:ea typeface="+mj-ea"/>
          </a:endParaRPr>
        </a:p>
      </dsp:txBody>
      <dsp:txXfrm>
        <a:off x="2213194" y="3390162"/>
        <a:ext cx="801064" cy="801064"/>
      </dsp:txXfrm>
    </dsp:sp>
    <dsp:sp modelId="{7BD131DB-8AEB-4246-877E-2CC9B83F37F1}">
      <dsp:nvSpPr>
        <dsp:cNvPr id="0" name=""/>
        <dsp:cNvSpPr/>
      </dsp:nvSpPr>
      <dsp:spPr>
        <a:xfrm>
          <a:off x="1140376" y="3224256"/>
          <a:ext cx="1132876" cy="113287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smtClean="0">
              <a:latin typeface="+mj-ea"/>
              <a:ea typeface="+mj-ea"/>
            </a:rPr>
            <a:t>복지 및 업무지원</a:t>
          </a:r>
          <a:r>
            <a:rPr lang="en-US" altLang="ko-KR" sz="800" b="1" kern="1200" dirty="0" smtClean="0">
              <a:latin typeface="+mj-ea"/>
              <a:ea typeface="+mj-ea"/>
            </a:rPr>
            <a:t/>
          </a:r>
          <a:br>
            <a:rPr lang="en-US" altLang="ko-KR" sz="800" b="1" kern="1200" dirty="0" smtClean="0">
              <a:latin typeface="+mj-ea"/>
              <a:ea typeface="+mj-ea"/>
            </a:rPr>
          </a:br>
          <a:r>
            <a:rPr lang="en-US" altLang="ko-KR" sz="800" b="1" kern="1200" dirty="0" smtClean="0">
              <a:latin typeface="+mj-ea"/>
              <a:ea typeface="+mj-ea"/>
            </a:rPr>
            <a:t>61.7</a:t>
          </a:r>
          <a:endParaRPr lang="ko-KR" altLang="en-US" sz="800" b="1" kern="1200" dirty="0">
            <a:latin typeface="+mj-ea"/>
            <a:ea typeface="+mj-ea"/>
          </a:endParaRPr>
        </a:p>
      </dsp:txBody>
      <dsp:txXfrm>
        <a:off x="1306282" y="3390162"/>
        <a:ext cx="801064" cy="801064"/>
      </dsp:txXfrm>
    </dsp:sp>
    <dsp:sp modelId="{06BFCEF1-6810-4084-AECB-BB93E0C102F0}">
      <dsp:nvSpPr>
        <dsp:cNvPr id="0" name=""/>
        <dsp:cNvSpPr/>
      </dsp:nvSpPr>
      <dsp:spPr>
        <a:xfrm>
          <a:off x="377434" y="2733943"/>
          <a:ext cx="1132876" cy="113287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err="1" smtClean="0">
              <a:latin typeface="+mj-ea"/>
              <a:ea typeface="+mj-ea"/>
            </a:rPr>
            <a:t>직원인사</a:t>
          </a:r>
          <a:r>
            <a:rPr lang="en-US" altLang="ko-KR" sz="800" b="1" kern="1200" dirty="0" smtClean="0">
              <a:latin typeface="+mj-ea"/>
              <a:ea typeface="+mj-ea"/>
            </a:rPr>
            <a:t/>
          </a:r>
          <a:br>
            <a:rPr lang="en-US" altLang="ko-KR" sz="800" b="1" kern="1200" dirty="0" smtClean="0">
              <a:latin typeface="+mj-ea"/>
              <a:ea typeface="+mj-ea"/>
            </a:rPr>
          </a:br>
          <a:r>
            <a:rPr lang="en-US" altLang="ko-KR" sz="800" b="1" kern="1200" dirty="0" smtClean="0">
              <a:latin typeface="+mj-ea"/>
              <a:ea typeface="+mj-ea"/>
            </a:rPr>
            <a:t>58.7</a:t>
          </a:r>
          <a:endParaRPr lang="ko-KR" altLang="en-US" sz="800" b="1" kern="1200" dirty="0">
            <a:latin typeface="+mj-ea"/>
            <a:ea typeface="+mj-ea"/>
          </a:endParaRPr>
        </a:p>
      </dsp:txBody>
      <dsp:txXfrm>
        <a:off x="543340" y="2899849"/>
        <a:ext cx="801064" cy="801064"/>
      </dsp:txXfrm>
    </dsp:sp>
    <dsp:sp modelId="{D188D3B6-C6E1-4C05-8652-979E8C13FC76}">
      <dsp:nvSpPr>
        <dsp:cNvPr id="0" name=""/>
        <dsp:cNvSpPr/>
      </dsp:nvSpPr>
      <dsp:spPr>
        <a:xfrm>
          <a:off x="689" y="1908987"/>
          <a:ext cx="1132876" cy="113287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smtClean="0">
              <a:latin typeface="+mj-ea"/>
              <a:ea typeface="+mj-ea"/>
            </a:rPr>
            <a:t>봉사프로그램</a:t>
          </a:r>
          <a:r>
            <a:rPr lang="en-US" altLang="ko-KR" sz="800" b="1" kern="1200" dirty="0" smtClean="0">
              <a:latin typeface="+mj-ea"/>
              <a:ea typeface="+mj-ea"/>
            </a:rPr>
            <a:t/>
          </a:r>
          <a:br>
            <a:rPr lang="en-US" altLang="ko-KR" sz="800" b="1" kern="1200" dirty="0" smtClean="0">
              <a:latin typeface="+mj-ea"/>
              <a:ea typeface="+mj-ea"/>
            </a:rPr>
          </a:br>
          <a:r>
            <a:rPr lang="en-US" altLang="ko-KR" sz="800" b="1" kern="1200" dirty="0" smtClean="0">
              <a:latin typeface="+mj-ea"/>
              <a:ea typeface="+mj-ea"/>
            </a:rPr>
            <a:t>73.5</a:t>
          </a:r>
          <a:endParaRPr lang="ko-KR" altLang="en-US" sz="800" b="1" kern="1200" dirty="0">
            <a:latin typeface="+mj-ea"/>
            <a:ea typeface="+mj-ea"/>
          </a:endParaRPr>
        </a:p>
      </dsp:txBody>
      <dsp:txXfrm>
        <a:off x="166595" y="2074893"/>
        <a:ext cx="801064" cy="801064"/>
      </dsp:txXfrm>
    </dsp:sp>
    <dsp:sp modelId="{C7A564A4-6405-428F-878C-DA294A150F93}">
      <dsp:nvSpPr>
        <dsp:cNvPr id="0" name=""/>
        <dsp:cNvSpPr/>
      </dsp:nvSpPr>
      <dsp:spPr>
        <a:xfrm>
          <a:off x="129756" y="1011307"/>
          <a:ext cx="1132876" cy="113287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spc="-100" baseline="0" dirty="0" smtClean="0">
              <a:latin typeface="+mj-ea"/>
              <a:ea typeface="+mj-ea"/>
            </a:rPr>
            <a:t>대학 이미지 </a:t>
          </a:r>
          <a:endParaRPr lang="en-US" altLang="ko-KR" sz="800" b="1" kern="1200" spc="-100" baseline="0" dirty="0" smtClean="0">
            <a:latin typeface="+mj-ea"/>
            <a:ea typeface="+mj-ea"/>
          </a:endParaRPr>
        </a:p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smtClean="0">
              <a:latin typeface="+mj-ea"/>
              <a:ea typeface="+mj-ea"/>
            </a:rPr>
            <a:t>및 소속감</a:t>
          </a:r>
          <a:r>
            <a:rPr lang="en-US" altLang="ko-KR" sz="800" b="1" kern="1200" dirty="0" smtClean="0">
              <a:latin typeface="+mj-ea"/>
              <a:ea typeface="+mj-ea"/>
            </a:rPr>
            <a:t/>
          </a:r>
          <a:br>
            <a:rPr lang="en-US" altLang="ko-KR" sz="800" b="1" kern="1200" dirty="0" smtClean="0">
              <a:latin typeface="+mj-ea"/>
              <a:ea typeface="+mj-ea"/>
            </a:rPr>
          </a:br>
          <a:r>
            <a:rPr lang="en-US" altLang="ko-KR" sz="800" b="1" kern="1200" dirty="0" smtClean="0">
              <a:latin typeface="+mj-ea"/>
              <a:ea typeface="+mj-ea"/>
            </a:rPr>
            <a:t>70.6</a:t>
          </a:r>
          <a:endParaRPr lang="ko-KR" altLang="en-US" sz="800" b="1" kern="1200" dirty="0">
            <a:latin typeface="+mj-ea"/>
            <a:ea typeface="+mj-ea"/>
          </a:endParaRPr>
        </a:p>
      </dsp:txBody>
      <dsp:txXfrm>
        <a:off x="295662" y="1177213"/>
        <a:ext cx="801064" cy="801064"/>
      </dsp:txXfrm>
    </dsp:sp>
    <dsp:sp modelId="{784659A6-A514-4D77-AF9E-0A20AB5F4227}">
      <dsp:nvSpPr>
        <dsp:cNvPr id="0" name=""/>
        <dsp:cNvSpPr/>
      </dsp:nvSpPr>
      <dsp:spPr>
        <a:xfrm>
          <a:off x="723657" y="325909"/>
          <a:ext cx="1132876" cy="11328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smtClean="0">
              <a:latin typeface="+mj-ea"/>
              <a:ea typeface="+mj-ea"/>
            </a:rPr>
            <a:t>위기상황 대응 및 비대면 수업</a:t>
          </a:r>
          <a:r>
            <a:rPr lang="en-US" altLang="ko-KR" sz="800" b="1" kern="1200" dirty="0" smtClean="0">
              <a:latin typeface="+mj-ea"/>
              <a:ea typeface="+mj-ea"/>
            </a:rPr>
            <a:t/>
          </a:r>
          <a:br>
            <a:rPr lang="en-US" altLang="ko-KR" sz="800" b="1" kern="1200" dirty="0" smtClean="0">
              <a:latin typeface="+mj-ea"/>
              <a:ea typeface="+mj-ea"/>
            </a:rPr>
          </a:br>
          <a:r>
            <a:rPr lang="en-US" altLang="ko-KR" sz="800" b="1" kern="1200" dirty="0" smtClean="0">
              <a:latin typeface="+mj-ea"/>
              <a:ea typeface="+mj-ea"/>
            </a:rPr>
            <a:t>80.1</a:t>
          </a:r>
          <a:endParaRPr lang="ko-KR" altLang="en-US" sz="800" b="1" kern="1200" dirty="0">
            <a:latin typeface="+mj-ea"/>
            <a:ea typeface="+mj-ea"/>
          </a:endParaRPr>
        </a:p>
      </dsp:txBody>
      <dsp:txXfrm>
        <a:off x="889563" y="491815"/>
        <a:ext cx="801064" cy="801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95B53-09E5-4D9B-9251-05F7EF2B6B29}" type="datetimeFigureOut">
              <a:rPr lang="ko-KR" altLang="en-US" smtClean="0"/>
              <a:pPr/>
              <a:t>2023-03-08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97E0-23CB-4899-AB73-184085887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46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72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49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142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50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표지1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703092F-3C58-44E5-8E3B-38D4A0C8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904066" cy="6858000"/>
          </a:xfrm>
          <a:prstGeom prst="rect">
            <a:avLst/>
          </a:prstGeom>
        </p:spPr>
      </p:pic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id="{402D5F5E-3B4A-4CC6-BC5A-85E1E9D1C68A}"/>
              </a:ext>
            </a:extLst>
          </p:cNvPr>
          <p:cNvSpPr/>
          <p:nvPr userDrawn="1"/>
        </p:nvSpPr>
        <p:spPr bwMode="auto">
          <a:xfrm>
            <a:off x="3653886" y="980727"/>
            <a:ext cx="2775278" cy="800207"/>
          </a:xfrm>
          <a:prstGeom prst="round2Same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그림 개체 틀 8"/>
          <p:cNvSpPr>
            <a:spLocks noGrp="1"/>
          </p:cNvSpPr>
          <p:nvPr userDrawn="1">
            <p:ph type="pic" sz="quarter" idx="10"/>
          </p:nvPr>
        </p:nvSpPr>
        <p:spPr>
          <a:xfrm>
            <a:off x="1100573" y="548680"/>
            <a:ext cx="2268251" cy="757151"/>
          </a:xfrm>
          <a:prstGeom prst="rect">
            <a:avLst/>
          </a:prstGeom>
        </p:spPr>
        <p:txBody>
          <a:bodyPr anchor="ctr"/>
          <a:lstStyle>
            <a:lvl1pPr marL="0" indent="0" algn="ctr" latinLnBrk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13B3D33F-1067-4EB0-BDC9-949B06599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572" y="5939988"/>
            <a:ext cx="1963999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l" latinLnBrk="0">
              <a:buNone/>
              <a:defRPr sz="1800" b="1" cap="none" spc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날짜 편집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100573" y="1340768"/>
            <a:ext cx="7704855" cy="912688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algn="l" latinLnBrk="0">
              <a:defRPr sz="4000" b="0" cap="all" spc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편집</a:t>
            </a:r>
          </a:p>
        </p:txBody>
      </p:sp>
    </p:spTree>
    <p:extLst>
      <p:ext uri="{BB962C8B-B14F-4D97-AF65-F5344CB8AC3E}">
        <p14:creationId xmlns:p14="http://schemas.microsoft.com/office/powerpoint/2010/main" val="377125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6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(분할선 없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272480" y="179348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8426138" y="240903"/>
            <a:ext cx="12073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내용 개체 틀 2"/>
          <p:cNvSpPr>
            <a:spLocks noGrp="1"/>
          </p:cNvSpPr>
          <p:nvPr>
            <p:ph sz="half" idx="13" hasCustomPrompt="1"/>
          </p:nvPr>
        </p:nvSpPr>
        <p:spPr>
          <a:xfrm>
            <a:off x="272480" y="2448993"/>
            <a:ext cx="9361040" cy="12680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2563" indent="-182563" algn="just" latinLnBrk="0">
              <a:buFont typeface="Wingdings" pitchFamily="2" charset="2"/>
              <a:buChar char="ü"/>
              <a:defRPr sz="1400" b="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1pPr>
            <a:lvl2pPr marL="354013" indent="-171450" algn="just" latinLnBrk="0">
              <a:buFont typeface="Wingdings" pitchFamily="2" charset="2"/>
              <a:buChar char="Ø"/>
              <a:defRPr sz="1400" b="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2pPr>
            <a:lvl3pPr marL="536575" indent="-182563" algn="just" latinLnBrk="0">
              <a:buFont typeface="Wingdings" pitchFamily="2" charset="2"/>
              <a:buChar char="v"/>
              <a:defRPr sz="1400" b="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3pPr>
            <a:lvl4pPr marL="719138" indent="-182563" algn="just" latinLnBrk="0">
              <a:buFont typeface="Wingdings" pitchFamily="2" charset="2"/>
              <a:buChar char="l"/>
              <a:defRPr sz="1200" b="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4pPr>
            <a:lvl5pPr marL="901700" indent="-182563" algn="just" latinLnBrk="0">
              <a:buFont typeface="Wingdings" pitchFamily="2" charset="2"/>
              <a:buChar char="§"/>
              <a:defRPr sz="1200" b="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첫째 수준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9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272480" y="657226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just" latinLnBrk="0">
              <a:buNone/>
              <a:defRPr sz="1400" b="1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슬라이드 텍스트 편집</a:t>
            </a:r>
          </a:p>
        </p:txBody>
      </p:sp>
      <p:sp>
        <p:nvSpPr>
          <p:cNvPr id="24" name="텍스트 개체 틀 25"/>
          <p:cNvSpPr>
            <a:spLocks noGrp="1"/>
          </p:cNvSpPr>
          <p:nvPr>
            <p:ph type="body" sz="quarter" idx="15" hasCustomPrompt="1"/>
          </p:nvPr>
        </p:nvSpPr>
        <p:spPr>
          <a:xfrm>
            <a:off x="274640" y="2161199"/>
            <a:ext cx="1579278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latinLnBrk="0">
              <a:buFontTx/>
              <a:buNone/>
              <a:defRPr sz="1200" b="1">
                <a:latin typeface="맑은 고딕" pitchFamily="50" charset="-127"/>
                <a:ea typeface="맑은 고딕" pitchFamily="50" charset="-127"/>
              </a:defRPr>
            </a:lvl1pPr>
            <a:lvl5pPr marL="2171700" indent="-3429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altLang="ko-KR" dirty="0"/>
              <a:t>[</a:t>
            </a:r>
            <a:r>
              <a:rPr lang="ko-KR" altLang="en-US" dirty="0"/>
              <a:t>표</a:t>
            </a:r>
            <a:r>
              <a:rPr lang="en-US" altLang="ko-KR" dirty="0"/>
              <a:t>/</a:t>
            </a:r>
            <a:r>
              <a:rPr lang="ko-KR" altLang="en-US" dirty="0"/>
              <a:t>그림 제목 편집</a:t>
            </a:r>
            <a:r>
              <a:rPr lang="en-US" altLang="ko-KR" dirty="0"/>
              <a:t>]</a:t>
            </a:r>
            <a:endParaRPr lang="ko-KR" altLang="en-US" dirty="0"/>
          </a:p>
        </p:txBody>
      </p:sp>
      <p:cxnSp>
        <p:nvCxnSpPr>
          <p:cNvPr id="31" name="직선 연결선 3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873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313" y="6417373"/>
            <a:ext cx="15876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34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3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57C35B8-901F-4924-8093-6B04654DA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1899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AAC671D-C133-4100-A4CF-6CD0D4A27E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0"/>
            <a:ext cx="4281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DA0B5CD-2989-477B-8816-059071A403F5}"/>
              </a:ext>
            </a:extLst>
          </p:cNvPr>
          <p:cNvGrpSpPr/>
          <p:nvPr userDrawn="1"/>
        </p:nvGrpSpPr>
        <p:grpSpPr>
          <a:xfrm>
            <a:off x="-1" y="0"/>
            <a:ext cx="4281900" cy="6858000"/>
            <a:chOff x="-1" y="0"/>
            <a:chExt cx="4281900" cy="685800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196D168-BCA5-49F2-ABFE-E5CC59B643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B8D00C1-F614-47B0-9182-D34E932A68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26C5BE2-850C-47FA-9913-653B05AE00AC}"/>
              </a:ext>
            </a:extLst>
          </p:cNvPr>
          <p:cNvGrpSpPr/>
          <p:nvPr userDrawn="1"/>
        </p:nvGrpSpPr>
        <p:grpSpPr>
          <a:xfrm rot="10800000">
            <a:off x="5631640" y="0"/>
            <a:ext cx="4281900" cy="6858000"/>
            <a:chOff x="-1" y="0"/>
            <a:chExt cx="4281900" cy="6858000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959845F5-8DBD-455C-BE85-DE057896C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2CC4688E-224B-4473-9CA5-B2360EBD0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84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(빈 화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2E5E020-CAC7-4BE2-9DDE-251B0D171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"/>
            <a:ext cx="2144688" cy="2044547"/>
          </a:xfrm>
          <a:prstGeom prst="rect">
            <a:avLst/>
          </a:prstGeom>
        </p:spPr>
      </p:pic>
      <p:cxnSp>
        <p:nvCxnSpPr>
          <p:cNvPr id="12" name="직선 연결선 11"/>
          <p:cNvCxnSpPr>
            <a:cxnSpLocks/>
          </p:cNvCxnSpPr>
          <p:nvPr userDrawn="1"/>
        </p:nvCxnSpPr>
        <p:spPr>
          <a:xfrm>
            <a:off x="596517" y="641069"/>
            <a:ext cx="8892484" cy="0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417002" y="6381328"/>
            <a:ext cx="9071999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68525" y="179348"/>
            <a:ext cx="14654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50573" y="312911"/>
            <a:ext cx="1834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 spc="-1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714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9000"/>
            <a:ext cx="9906000" cy="0"/>
          </a:xfrm>
          <a:prstGeom prst="line">
            <a:avLst/>
          </a:prstGeom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393160" y="240903"/>
            <a:ext cx="298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8" y="179348"/>
            <a:ext cx="4430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pic>
        <p:nvPicPr>
          <p:cNvPr id="16" name="_x132815736" descr="EMB00000a6c0b9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6" y="6398562"/>
            <a:ext cx="16192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523875" y="655611"/>
            <a:ext cx="8858250" cy="901182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180000" tIns="36000" rIns="180000" bIns="36000" anchor="ctr" anchorCtr="0"/>
          <a:lstStyle>
            <a:lvl1pPr marL="0" indent="0" algn="ctr" latinLnBrk="0">
              <a:spcBef>
                <a:spcPts val="0"/>
              </a:spcBef>
              <a:buNone/>
              <a:defRPr sz="1400" b="1">
                <a:latin typeface="+mn-ea"/>
                <a:ea typeface="+mn-ea"/>
              </a:defRPr>
            </a:lvl1pPr>
          </a:lstStyle>
          <a:p>
            <a:pPr lvl="0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92289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393160" y="240903"/>
            <a:ext cx="298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9" y="179348"/>
            <a:ext cx="4430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522347" y="655610"/>
            <a:ext cx="8859777" cy="101182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360000" tIns="36000" rIns="360000" bIns="36000" anchor="ctr" anchorCtr="0"/>
          <a:lstStyle>
            <a:lvl1pPr marL="0" indent="0" algn="ctr" latinLnBrk="0">
              <a:buNone/>
              <a:defRPr sz="1400" b="1">
                <a:latin typeface="+mn-ea"/>
                <a:ea typeface="+mn-ea"/>
              </a:defRPr>
            </a:lvl1pPr>
          </a:lstStyle>
          <a:p>
            <a:pPr lvl="0"/>
            <a:endParaRPr lang="en-US" altLang="ko-KR" dirty="0" smtClean="0"/>
          </a:p>
        </p:txBody>
      </p:sp>
      <p:pic>
        <p:nvPicPr>
          <p:cNvPr id="9" name="_x132815736" descr="EMB00000a6c0b9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6" y="6398562"/>
            <a:ext cx="16192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06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429164" y="240903"/>
            <a:ext cx="2950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7" y="179348"/>
            <a:ext cx="4430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pic>
        <p:nvPicPr>
          <p:cNvPr id="8" name="_x132815736" descr="EMB00000a6c0b9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6" y="6398562"/>
            <a:ext cx="16192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654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90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장별 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19"/>
          <p:cNvSpPr>
            <a:spLocks noGrp="1"/>
          </p:cNvSpPr>
          <p:nvPr>
            <p:ph type="body" sz="quarter" idx="12"/>
          </p:nvPr>
        </p:nvSpPr>
        <p:spPr>
          <a:xfrm>
            <a:off x="5061000" y="2097000"/>
            <a:ext cx="4320542" cy="3382995"/>
          </a:xfrm>
          <a:prstGeom prst="rect">
            <a:avLst/>
          </a:prstGeom>
        </p:spPr>
        <p:txBody>
          <a:bodyPr anchor="ctr"/>
          <a:lstStyle>
            <a:lvl1pPr marL="268288" indent="-268288" latinLnBrk="0">
              <a:buFont typeface="+mj-lt"/>
              <a:buAutoNum type="arabicPeriod"/>
              <a:defRPr sz="2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2736000" cy="6858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0"/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66"/>
          <p:cNvSpPr>
            <a:spLocks noChangeArrowheads="1"/>
          </p:cNvSpPr>
          <p:nvPr userDrawn="1"/>
        </p:nvSpPr>
        <p:spPr bwMode="auto">
          <a:xfrm>
            <a:off x="0" y="1692000"/>
            <a:ext cx="9903600" cy="2889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23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10800" rIns="54000" bIns="10800" anchor="ctr"/>
          <a:lstStyle/>
          <a:p>
            <a:pPr algn="ctr" latinLnBrk="0">
              <a:spcBef>
                <a:spcPct val="20000"/>
              </a:spcBef>
              <a:buFont typeface="Wingdings" pitchFamily="2" charset="2"/>
              <a:buNone/>
            </a:pPr>
            <a:endParaRPr lang="ko-KR" altLang="en-US" sz="11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2720752" y="648000"/>
            <a:ext cx="5256000" cy="936000"/>
          </a:xfrm>
          <a:prstGeom prst="rect">
            <a:avLst/>
          </a:prstGeom>
        </p:spPr>
        <p:txBody>
          <a:bodyPr anchor="ctr"/>
          <a:lstStyle>
            <a:lvl1pPr algn="l" latinLnBrk="0">
              <a:defRPr sz="24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1" hasCustomPrompt="1"/>
          </p:nvPr>
        </p:nvSpPr>
        <p:spPr>
          <a:xfrm>
            <a:off x="525000" y="648000"/>
            <a:ext cx="2195752" cy="935038"/>
          </a:xfrm>
          <a:prstGeom prst="rect">
            <a:avLst/>
          </a:prstGeom>
        </p:spPr>
        <p:txBody>
          <a:bodyPr anchor="ctr"/>
          <a:lstStyle>
            <a:lvl1pPr marL="0" indent="0" algn="r" latinLnBrk="0">
              <a:buNone/>
              <a:defRPr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ko-KR" altLang="en-US" dirty="0"/>
              <a:t>장 번호</a:t>
            </a:r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3"/>
          </p:nvPr>
        </p:nvSpPr>
        <p:spPr>
          <a:xfrm>
            <a:off x="0" y="2097000"/>
            <a:ext cx="2720752" cy="3384221"/>
          </a:xfrm>
          <a:prstGeom prst="rect">
            <a:avLst/>
          </a:prstGeom>
        </p:spPr>
        <p:txBody>
          <a:bodyPr anchor="ctr"/>
          <a:lstStyle>
            <a:lvl1pPr marL="357188" indent="-268288" latinLnBrk="0">
              <a:buFont typeface="+mj-lt"/>
              <a:buAutoNum type="romanUcPeriod"/>
              <a:defRPr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buFont typeface="+mj-lt"/>
              <a:buAutoNum type="romanUcPeriod"/>
              <a:defRPr sz="1200" b="1">
                <a:latin typeface="+mj-ea"/>
                <a:ea typeface="+mj-ea"/>
              </a:defRPr>
            </a:lvl2pPr>
            <a:lvl3pPr marL="1200150" indent="-285750">
              <a:buFont typeface="+mj-lt"/>
              <a:buAutoNum type="romanUcPeriod"/>
              <a:defRPr sz="1200" b="1">
                <a:latin typeface="+mj-ea"/>
                <a:ea typeface="+mj-ea"/>
              </a:defRPr>
            </a:lvl3pPr>
            <a:lvl4pPr marL="1657350" indent="-285750">
              <a:buFont typeface="+mj-lt"/>
              <a:buAutoNum type="romanUcPeriod"/>
              <a:defRPr sz="1200" b="1">
                <a:latin typeface="+mj-ea"/>
                <a:ea typeface="+mj-ea"/>
              </a:defRPr>
            </a:lvl4pPr>
            <a:lvl5pPr marL="2114550" indent="-285750">
              <a:buFont typeface="+mj-lt"/>
              <a:buAutoNum type="romanUcPeriod"/>
              <a:defRPr sz="1200" b="1">
                <a:latin typeface="+mj-ea"/>
                <a:ea typeface="+mj-ea"/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95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3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612740" y="1844824"/>
            <a:ext cx="4716524" cy="912688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latinLnBrk="0">
              <a:defRPr sz="2800" b="1" cap="all" spc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편집</a:t>
            </a:r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524508" y="764808"/>
            <a:ext cx="936000" cy="936000"/>
          </a:xfrm>
          <a:prstGeom prst="rect">
            <a:avLst/>
          </a:prstGeom>
        </p:spPr>
        <p:txBody>
          <a:bodyPr anchor="ctr"/>
          <a:lstStyle>
            <a:lvl1pPr marL="0" indent="0" algn="ctr" latinLnBrk="0">
              <a:buNone/>
              <a:defRPr sz="28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대학 로고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272480" y="0"/>
            <a:ext cx="144000" cy="6858000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latinLnBrk="0"/>
            <a:endParaRPr lang="ko-KR" altLang="en-US" sz="13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9906000" cy="657225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latinLnBrk="0"/>
            <a:endParaRPr lang="ko-KR" altLang="en-US" sz="13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0" y="3609020"/>
            <a:ext cx="9906000" cy="19802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latinLnBrk="0"/>
            <a:endParaRPr lang="ko-KR" altLang="en-US" sz="13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523874" y="3897252"/>
            <a:ext cx="4333875" cy="2772108"/>
            <a:chOff x="523874" y="764704"/>
            <a:chExt cx="4333875" cy="2772108"/>
          </a:xfrm>
        </p:grpSpPr>
        <p:pic>
          <p:nvPicPr>
            <p:cNvPr id="15" name="Picture 2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92" y="169071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550" y="2625197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768" y="169071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591" y="76470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4" y="76470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373" y="169071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546" y="76470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/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4" y="2625197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1"/>
            <p:cNvPicPr preferRelativeResize="0"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550" y="76470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12324" y="4018420"/>
            <a:ext cx="1963999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latinLnBrk="0">
              <a:buNone/>
              <a:defRPr sz="1800" b="1" cap="none" spc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날짜 편집</a:t>
            </a:r>
          </a:p>
        </p:txBody>
      </p:sp>
    </p:spTree>
    <p:extLst>
      <p:ext uri="{BB962C8B-B14F-4D97-AF65-F5344CB8AC3E}">
        <p14:creationId xmlns:p14="http://schemas.microsoft.com/office/powerpoint/2010/main" val="331576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63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  <p:sldLayoutId id="2147483669" r:id="rId5"/>
    <p:sldLayoutId id="2147483670" r:id="rId6"/>
    <p:sldLayoutId id="2147483671" r:id="rId7"/>
    <p:sldLayoutId id="2147483660" r:id="rId8"/>
    <p:sldLayoutId id="2147483665" r:id="rId9"/>
    <p:sldLayoutId id="2147483655" r:id="rId10"/>
    <p:sldLayoutId id="2147483656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 smtClean="0"/>
              <a:t>2022</a:t>
            </a:r>
            <a:r>
              <a:rPr lang="ko-KR" altLang="en-US" sz="3199" spc="-150" dirty="0" smtClean="0"/>
              <a:t>학년도 </a:t>
            </a:r>
            <a:r>
              <a:rPr lang="ko-KR" altLang="en-US" sz="3199" spc="-150" dirty="0" err="1"/>
              <a:t>신한대학교</a:t>
            </a:r>
            <a:r>
              <a:rPr lang="ko-KR" altLang="en-US" sz="3199" spc="-150" dirty="0"/>
              <a:t> </a:t>
            </a:r>
            <a:r>
              <a:rPr lang="ko-KR" altLang="en-US" sz="3199" spc="-150" dirty="0" smtClean="0"/>
              <a:t>교직원 </a:t>
            </a:r>
            <a:r>
              <a:rPr lang="ko-KR" altLang="en-US" sz="3199" spc="-150" dirty="0"/>
              <a:t>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  <a:endParaRPr lang="ko-KR" altLang="en-US" sz="3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 smtClean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0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응답자 현황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9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17423"/>
              </p:ext>
            </p:extLst>
          </p:nvPr>
        </p:nvGraphicFramePr>
        <p:xfrm>
          <a:off x="344488" y="1276070"/>
          <a:ext cx="4572000" cy="4853229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4096740946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87430792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2558459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847594200"/>
                    </a:ext>
                  </a:extLst>
                </a:gridCol>
              </a:tblGrid>
              <a:tr h="2939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u="none" strike="noStrike" dirty="0" err="1">
                          <a:effectLst/>
                          <a:latin typeface="+mn-ea"/>
                          <a:ea typeface="+mn-ea"/>
                        </a:rPr>
                        <a:t>사례수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65413008"/>
                  </a:ext>
                </a:extLst>
              </a:tr>
              <a:tr h="29396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전체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+mn-ea"/>
                          <a:ea typeface="+mn-ea"/>
                        </a:rPr>
                        <a:t>64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n-ea"/>
                          <a:ea typeface="+mn-ea"/>
                        </a:rPr>
                        <a:t>100.0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78843205"/>
                  </a:ext>
                </a:extLst>
              </a:tr>
              <a:tr h="22190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성별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남성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795015"/>
                  </a:ext>
                </a:extLst>
              </a:tr>
              <a:tr h="221907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여성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5477311"/>
                  </a:ext>
                </a:extLst>
              </a:tr>
              <a:tr h="29396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연령대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~30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107329"/>
                  </a:ext>
                </a:extLst>
              </a:tr>
              <a:tr h="293961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8847297"/>
                  </a:ext>
                </a:extLst>
              </a:tr>
              <a:tr h="293961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058257"/>
                  </a:ext>
                </a:extLst>
              </a:tr>
              <a:tr h="293961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 이상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0792462"/>
                  </a:ext>
                </a:extLst>
              </a:tr>
              <a:tr h="293961">
                <a:tc rowSpan="5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+mn-ea"/>
                          <a:ea typeface="+mn-ea"/>
                        </a:rPr>
                        <a:t>근속 연수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년 미만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668028"/>
                  </a:ext>
                </a:extLst>
              </a:tr>
              <a:tr h="2939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년 이상</a:t>
                      </a:r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~7</a:t>
                      </a:r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년 미만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7660068"/>
                  </a:ext>
                </a:extLst>
              </a:tr>
              <a:tr h="2939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년 이상</a:t>
                      </a:r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~10</a:t>
                      </a:r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년 미만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0738515"/>
                  </a:ext>
                </a:extLst>
              </a:tr>
              <a:tr h="2939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년 이상</a:t>
                      </a:r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~20</a:t>
                      </a:r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년 미만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31873"/>
                  </a:ext>
                </a:extLst>
              </a:tr>
              <a:tr h="2939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년 이상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0991132"/>
                  </a:ext>
                </a:extLst>
              </a:tr>
              <a:tr h="29396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+mn-ea"/>
                          <a:ea typeface="+mn-ea"/>
                        </a:rPr>
                        <a:t>직급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연구교수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6289372"/>
                  </a:ext>
                </a:extLst>
              </a:tr>
              <a:tr h="293961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조교수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23.4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6023555"/>
                  </a:ext>
                </a:extLst>
              </a:tr>
              <a:tr h="2939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부교수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4635402"/>
                  </a:ext>
                </a:extLst>
              </a:tr>
              <a:tr h="2939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정교수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5256753"/>
                  </a:ext>
                </a:extLst>
              </a:tr>
            </a:tbl>
          </a:graphicData>
        </a:graphic>
      </p:graphicFrame>
      <p:sp>
        <p:nvSpPr>
          <p:cNvPr id="18" name="모서리가 둥근 직사각형 17"/>
          <p:cNvSpPr/>
          <p:nvPr/>
        </p:nvSpPr>
        <p:spPr>
          <a:xfrm>
            <a:off x="358518" y="771530"/>
            <a:ext cx="2016224" cy="396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교원</a:t>
            </a:r>
            <a:endParaRPr lang="ko-KR" altLang="en-US" sz="1400" b="1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46243"/>
              </p:ext>
            </p:extLst>
          </p:nvPr>
        </p:nvGraphicFramePr>
        <p:xfrm>
          <a:off x="4953000" y="1276070"/>
          <a:ext cx="4572000" cy="4853231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4096740946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87430792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2558459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847594200"/>
                    </a:ext>
                  </a:extLst>
                </a:gridCol>
              </a:tblGrid>
              <a:tr h="3214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u="none" strike="noStrike" dirty="0" err="1">
                          <a:effectLst/>
                          <a:latin typeface="+mn-ea"/>
                          <a:ea typeface="+mn-ea"/>
                        </a:rPr>
                        <a:t>사례수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65413008"/>
                  </a:ext>
                </a:extLst>
              </a:tr>
              <a:tr h="45318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+mn-ea"/>
                          <a:ea typeface="+mn-ea"/>
                        </a:rPr>
                        <a:t>캠퍼스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 smtClean="0">
                          <a:effectLst/>
                          <a:latin typeface="+mn-ea"/>
                          <a:ea typeface="+mn-ea"/>
                        </a:rPr>
                        <a:t>의정부캠퍼스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7891330"/>
                  </a:ext>
                </a:extLst>
              </a:tr>
              <a:tr h="4531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 smtClean="0">
                          <a:effectLst/>
                          <a:latin typeface="+mn-ea"/>
                          <a:ea typeface="+mn-ea"/>
                        </a:rPr>
                        <a:t>동두천캠퍼스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1271783"/>
                  </a:ext>
                </a:extLst>
              </a:tr>
              <a:tr h="453182">
                <a:tc rowSpan="8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+mn-ea"/>
                          <a:ea typeface="+mn-ea"/>
                        </a:rPr>
                        <a:t>단과대학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026991"/>
                  </a:ext>
                </a:extLst>
              </a:tr>
              <a:tr h="4531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2612478"/>
                  </a:ext>
                </a:extLst>
              </a:tr>
              <a:tr h="4531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 err="1">
                          <a:effectLst/>
                          <a:latin typeface="+mn-ea"/>
                          <a:ea typeface="+mn-ea"/>
                        </a:rPr>
                        <a:t>바이오생태보건대학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424221"/>
                  </a:ext>
                </a:extLst>
              </a:tr>
              <a:tr h="4531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904580"/>
                  </a:ext>
                </a:extLst>
              </a:tr>
              <a:tr h="4531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0949968"/>
                  </a:ext>
                </a:extLst>
              </a:tr>
              <a:tr h="4531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7309327"/>
                  </a:ext>
                </a:extLst>
              </a:tr>
              <a:tr h="4531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 err="1" smtClean="0">
                          <a:effectLst/>
                          <a:latin typeface="+mn-ea"/>
                          <a:ea typeface="+mn-ea"/>
                        </a:rPr>
                        <a:t>리나시타</a:t>
                      </a:r>
                      <a:r>
                        <a:rPr lang="ko-KR" altLang="en-US" sz="1200" u="none" strike="noStrike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dirty="0" err="1" smtClean="0">
                          <a:effectLst/>
                          <a:latin typeface="+mn-ea"/>
                          <a:ea typeface="+mn-ea"/>
                        </a:rPr>
                        <a:t>교양대학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23.4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1410608"/>
                  </a:ext>
                </a:extLst>
              </a:tr>
              <a:tr h="45318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1711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7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응답자 현황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10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62193"/>
              </p:ext>
            </p:extLst>
          </p:nvPr>
        </p:nvGraphicFramePr>
        <p:xfrm>
          <a:off x="344996" y="1348078"/>
          <a:ext cx="4572000" cy="3583996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4096740946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87430792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2558459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847594200"/>
                    </a:ext>
                  </a:extLst>
                </a:gridCol>
              </a:tblGrid>
              <a:tr h="2794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u="none" strike="noStrike" dirty="0" err="1">
                          <a:effectLst/>
                          <a:latin typeface="+mn-ea"/>
                          <a:ea typeface="+mn-ea"/>
                        </a:rPr>
                        <a:t>사례수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65413008"/>
                  </a:ext>
                </a:extLst>
              </a:tr>
              <a:tr h="27943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전체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+mn-ea"/>
                          <a:ea typeface="+mn-ea"/>
                        </a:rPr>
                        <a:t>77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n-ea"/>
                          <a:ea typeface="+mn-ea"/>
                        </a:rPr>
                        <a:t>100.0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78843205"/>
                  </a:ext>
                </a:extLst>
              </a:tr>
              <a:tr h="21094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성별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남성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57.1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795015"/>
                  </a:ext>
                </a:extLst>
              </a:tr>
              <a:tr h="21094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여성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42.9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5477311"/>
                  </a:ext>
                </a:extLst>
              </a:tr>
              <a:tr h="27943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연령대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107329"/>
                  </a:ext>
                </a:extLst>
              </a:tr>
              <a:tr h="27943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8847297"/>
                  </a:ext>
                </a:extLst>
              </a:tr>
              <a:tr h="27943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29.9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058257"/>
                  </a:ext>
                </a:extLst>
              </a:tr>
              <a:tr h="27943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 이상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0792462"/>
                  </a:ext>
                </a:extLst>
              </a:tr>
              <a:tr h="279435">
                <a:tc rowSpan="5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+mn-ea"/>
                          <a:ea typeface="+mn-ea"/>
                        </a:rPr>
                        <a:t>근속 연수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년 미만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39.0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668028"/>
                  </a:ext>
                </a:extLst>
              </a:tr>
              <a:tr h="2794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년 이상</a:t>
                      </a:r>
                      <a:r>
                        <a:rPr lang="en-US" altLang="ko-KR" sz="1200" u="none" strike="noStrike" dirty="0">
                          <a:effectLst/>
                          <a:latin typeface="+mn-ea"/>
                          <a:ea typeface="+mn-ea"/>
                        </a:rPr>
                        <a:t>~7</a:t>
                      </a:r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년 미만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7660068"/>
                  </a:ext>
                </a:extLst>
              </a:tr>
              <a:tr h="2794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년 이상</a:t>
                      </a:r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~10</a:t>
                      </a:r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년 미만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0738515"/>
                  </a:ext>
                </a:extLst>
              </a:tr>
              <a:tr h="2794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년 이상</a:t>
                      </a:r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~20</a:t>
                      </a:r>
                      <a:r>
                        <a:rPr lang="ko-KR" altLang="en-US" sz="1200" u="none" strike="noStrike">
                          <a:effectLst/>
                          <a:latin typeface="+mn-ea"/>
                          <a:ea typeface="+mn-ea"/>
                        </a:rPr>
                        <a:t>년 미만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31873"/>
                  </a:ext>
                </a:extLst>
              </a:tr>
              <a:tr h="3677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년 이상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0991132"/>
                  </a:ext>
                </a:extLst>
              </a:tr>
            </a:tbl>
          </a:graphicData>
        </a:graphic>
      </p:graphicFrame>
      <p:sp>
        <p:nvSpPr>
          <p:cNvPr id="18" name="모서리가 둥근 직사각형 17"/>
          <p:cNvSpPr/>
          <p:nvPr/>
        </p:nvSpPr>
        <p:spPr>
          <a:xfrm>
            <a:off x="359026" y="843538"/>
            <a:ext cx="2016224" cy="396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직원</a:t>
            </a:r>
            <a:endParaRPr lang="ko-KR" altLang="en-US" sz="1400" b="1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98996"/>
              </p:ext>
            </p:extLst>
          </p:nvPr>
        </p:nvGraphicFramePr>
        <p:xfrm>
          <a:off x="4953000" y="1348078"/>
          <a:ext cx="4572000" cy="3583998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4096740946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87430792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2558459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847594200"/>
                    </a:ext>
                  </a:extLst>
                </a:gridCol>
              </a:tblGrid>
              <a:tr h="2618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u="none" strike="noStrike" dirty="0" err="1">
                          <a:effectLst/>
                          <a:latin typeface="+mn-ea"/>
                          <a:ea typeface="+mn-ea"/>
                        </a:rPr>
                        <a:t>사례수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u="none" strike="noStrike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65413008"/>
                  </a:ext>
                </a:extLst>
              </a:tr>
              <a:tr h="36913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u="none" strike="noStrike" dirty="0" smtClean="0">
                          <a:effectLst/>
                          <a:latin typeface="+mn-ea"/>
                          <a:ea typeface="+mn-ea"/>
                        </a:rPr>
                        <a:t>직급</a:t>
                      </a:r>
                      <a:endParaRPr lang="ko-KR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팀원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323163"/>
                  </a:ext>
                </a:extLst>
              </a:tr>
              <a:tr h="369133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부처장</a:t>
                      </a:r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팀장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9987140"/>
                  </a:ext>
                </a:extLst>
              </a:tr>
              <a:tr h="369133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기타</a:t>
                      </a:r>
                      <a:endParaRPr lang="ko-KR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489863"/>
                  </a:ext>
                </a:extLst>
              </a:tr>
              <a:tr h="36913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 smtClean="0">
                          <a:effectLst/>
                          <a:latin typeface="+mn-ea"/>
                          <a:ea typeface="+mn-ea"/>
                        </a:rPr>
                        <a:t>소속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대학본부</a:t>
                      </a:r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직속기관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026991"/>
                  </a:ext>
                </a:extLst>
              </a:tr>
              <a:tr h="369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부속</a:t>
                      </a:r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부설기관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2612478"/>
                  </a:ext>
                </a:extLst>
              </a:tr>
              <a:tr h="369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대학원</a:t>
                      </a:r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단과대학</a:t>
                      </a:r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학과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424221"/>
                  </a:ext>
                </a:extLst>
              </a:tr>
              <a:tr h="36913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캠퍼스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의정부 캠퍼스</a:t>
                      </a:r>
                      <a:endParaRPr lang="ko-KR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97.4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7463988"/>
                  </a:ext>
                </a:extLst>
              </a:tr>
              <a:tr h="369133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동두천 캠퍼스</a:t>
                      </a:r>
                      <a:endParaRPr lang="ko-KR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005083"/>
                  </a:ext>
                </a:extLst>
              </a:tr>
              <a:tr h="369133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기타</a:t>
                      </a:r>
                      <a:endParaRPr lang="ko-KR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6556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07853"/>
              </p:ext>
            </p:extLst>
          </p:nvPr>
        </p:nvGraphicFramePr>
        <p:xfrm>
          <a:off x="2257884" y="2132856"/>
          <a:ext cx="5390232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60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199172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11161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Ⅱ.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 만족도      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조사 결과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조사결과 총괄</a:t>
                      </a: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속성별 결과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</a:rPr>
                        <a:t>부가조사</a:t>
                      </a:r>
                      <a:endParaRPr lang="ko-KR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4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232247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조사결과 총괄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종합만족도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08684" y="764664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교원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종합 만족도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77.9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점으로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전년도 대비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4.8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상승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524" y="1406413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교원 </a:t>
            </a:r>
            <a:r>
              <a:rPr lang="ko-KR" altLang="en-US" sz="1300" b="1" dirty="0">
                <a:latin typeface="+mn-ea"/>
              </a:rPr>
              <a:t>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4218382541"/>
              </p:ext>
            </p:extLst>
          </p:nvPr>
        </p:nvGraphicFramePr>
        <p:xfrm>
          <a:off x="5060950" y="1773238"/>
          <a:ext cx="4321175" cy="423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위쪽 화살표 8"/>
          <p:cNvSpPr/>
          <p:nvPr/>
        </p:nvSpPr>
        <p:spPr bwMode="auto">
          <a:xfrm>
            <a:off x="7977415" y="2744924"/>
            <a:ext cx="720001" cy="576065"/>
          </a:xfrm>
          <a:prstGeom prst="upArrow">
            <a:avLst>
              <a:gd name="adj1" fmla="val 66936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+4.8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848" y="1400669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교원 </a:t>
            </a:r>
            <a:r>
              <a:rPr lang="ko-KR" altLang="en-US" sz="1300" b="1" dirty="0">
                <a:latin typeface="+mn-ea"/>
              </a:rPr>
              <a:t>종합 만족도 추이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72346" y="2204864"/>
            <a:ext cx="3809537" cy="3653489"/>
            <a:chOff x="872346" y="2204864"/>
            <a:chExt cx="3809537" cy="3653489"/>
          </a:xfrm>
        </p:grpSpPr>
        <p:sp>
          <p:nvSpPr>
            <p:cNvPr id="26" name="자유형 25"/>
            <p:cNvSpPr/>
            <p:nvPr/>
          </p:nvSpPr>
          <p:spPr>
            <a:xfrm>
              <a:off x="1343308" y="2628401"/>
              <a:ext cx="2682943" cy="2754841"/>
            </a:xfrm>
            <a:custGeom>
              <a:avLst/>
              <a:gdLst>
                <a:gd name="connsiteX0" fmla="*/ 0 w 2217308"/>
                <a:gd name="connsiteY0" fmla="*/ 1034877 h 2069753"/>
                <a:gd name="connsiteX1" fmla="*/ 1108654 w 2217308"/>
                <a:gd name="connsiteY1" fmla="*/ 0 h 2069753"/>
                <a:gd name="connsiteX2" fmla="*/ 2217308 w 2217308"/>
                <a:gd name="connsiteY2" fmla="*/ 1034877 h 2069753"/>
                <a:gd name="connsiteX3" fmla="*/ 1108654 w 2217308"/>
                <a:gd name="connsiteY3" fmla="*/ 2069754 h 2069753"/>
                <a:gd name="connsiteX4" fmla="*/ 0 w 2217308"/>
                <a:gd name="connsiteY4" fmla="*/ 1034877 h 206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308" h="2069753">
                  <a:moveTo>
                    <a:pt x="0" y="1034877"/>
                  </a:moveTo>
                  <a:cubicBezTo>
                    <a:pt x="0" y="463330"/>
                    <a:pt x="496361" y="0"/>
                    <a:pt x="1108654" y="0"/>
                  </a:cubicBezTo>
                  <a:cubicBezTo>
                    <a:pt x="1720947" y="0"/>
                    <a:pt x="2217308" y="463330"/>
                    <a:pt x="2217308" y="1034877"/>
                  </a:cubicBezTo>
                  <a:cubicBezTo>
                    <a:pt x="2217308" y="1606424"/>
                    <a:pt x="1720947" y="2069754"/>
                    <a:pt x="1108654" y="2069754"/>
                  </a:cubicBezTo>
                  <a:cubicBezTo>
                    <a:pt x="496361" y="2069754"/>
                    <a:pt x="0" y="1606424"/>
                    <a:pt x="0" y="103487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2657" tIns="331048" rIns="352657" bIns="331048" numCol="1" spcCol="1270" anchor="ctr" anchorCtr="0">
              <a:noAutofit/>
            </a:bodyPr>
            <a:lstStyle/>
            <a:p>
              <a:pPr lvl="0" algn="ctr" defTabSz="9779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200" b="1" kern="1200" dirty="0" smtClean="0">
                  <a:latin typeface="+mj-ea"/>
                  <a:ea typeface="+mj-ea"/>
                </a:rPr>
                <a:t>종합 만족도</a:t>
              </a:r>
              <a:endParaRPr lang="en-US" altLang="ko-KR" sz="2200" b="1" kern="1200" dirty="0" smtClean="0">
                <a:latin typeface="+mj-ea"/>
                <a:ea typeface="+mj-ea"/>
              </a:endParaRPr>
            </a:p>
            <a:p>
              <a:pPr lvl="0" algn="ctr" defTabSz="9779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200" b="1" kern="1200" dirty="0" smtClean="0">
                  <a:latin typeface="+mj-ea"/>
                  <a:ea typeface="+mj-ea"/>
                </a:rPr>
                <a:t>77.9</a:t>
              </a:r>
              <a:endParaRPr lang="ko-KR" altLang="en-US" sz="2200" b="1" kern="1200" dirty="0">
                <a:latin typeface="+mj-ea"/>
                <a:ea typeface="+mj-ea"/>
              </a:endParaRPr>
            </a:p>
          </p:txBody>
        </p:sp>
        <p:sp>
          <p:nvSpPr>
            <p:cNvPr id="27" name="자유형 26"/>
            <p:cNvSpPr/>
            <p:nvPr/>
          </p:nvSpPr>
          <p:spPr>
            <a:xfrm>
              <a:off x="2929769" y="2359851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대학 발전계획에 대한 인식</a:t>
              </a:r>
              <a:r>
                <a:rPr lang="en-US" altLang="ko-KR" sz="700" b="1" kern="1200" spc="-100" dirty="0" smtClean="0">
                  <a:latin typeface="+mj-ea"/>
                  <a:ea typeface="+mj-ea"/>
                </a:rPr>
                <a:t/>
              </a:r>
              <a:br>
                <a:rPr lang="en-US" altLang="ko-KR" sz="700" b="1" kern="1200" spc="-100" dirty="0" smtClean="0">
                  <a:latin typeface="+mj-ea"/>
                  <a:ea typeface="+mj-ea"/>
                </a:rPr>
              </a:br>
              <a:r>
                <a:rPr lang="en-US" altLang="ko-KR" sz="700" b="1" kern="1200" spc="-100" dirty="0" smtClean="0">
                  <a:latin typeface="+mj-ea"/>
                  <a:ea typeface="+mj-ea"/>
                </a:rPr>
                <a:t>80.7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28" name="자유형 27"/>
            <p:cNvSpPr/>
            <p:nvPr/>
          </p:nvSpPr>
          <p:spPr>
            <a:xfrm>
              <a:off x="3397821" y="2647883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교육과정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kern="1200" spc="-100" dirty="0" smtClean="0">
                  <a:latin typeface="+mj-ea"/>
                  <a:ea typeface="+mj-ea"/>
                </a:rPr>
                <a:t>80.4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29" name="자유형 28"/>
            <p:cNvSpPr/>
            <p:nvPr/>
          </p:nvSpPr>
          <p:spPr>
            <a:xfrm>
              <a:off x="3751009" y="3043927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교육환경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spc="-100" dirty="0" smtClean="0">
                  <a:latin typeface="+mj-ea"/>
                  <a:ea typeface="+mj-ea"/>
                </a:rPr>
                <a:t>65.5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30" name="자유형 29"/>
            <p:cNvSpPr/>
            <p:nvPr/>
          </p:nvSpPr>
          <p:spPr>
            <a:xfrm>
              <a:off x="3954796" y="3872019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교수법 지원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kern="1200" spc="-100" dirty="0" smtClean="0">
                  <a:latin typeface="+mj-ea"/>
                  <a:ea typeface="+mj-ea"/>
                </a:rPr>
                <a:t>80.9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31" name="자유형 30"/>
            <p:cNvSpPr/>
            <p:nvPr/>
          </p:nvSpPr>
          <p:spPr>
            <a:xfrm>
              <a:off x="3764868" y="4304067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교원인사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kern="1200" spc="-100" dirty="0" smtClean="0">
                  <a:latin typeface="+mj-ea"/>
                  <a:ea typeface="+mj-ea"/>
                </a:rPr>
                <a:t>76.9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3505833" y="4653136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수업평가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kern="1200" spc="-100" dirty="0" smtClean="0">
                  <a:latin typeface="+mj-ea"/>
                  <a:ea typeface="+mj-ea"/>
                </a:rPr>
                <a:t>79.2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3001777" y="5085184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편의시설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kern="1200" spc="-100" dirty="0" smtClean="0">
                  <a:latin typeface="+mj-ea"/>
                  <a:ea typeface="+mj-ea"/>
                </a:rPr>
                <a:t>74.8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34" name="자유형 33"/>
            <p:cNvSpPr/>
            <p:nvPr/>
          </p:nvSpPr>
          <p:spPr>
            <a:xfrm>
              <a:off x="2353705" y="5293260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대학정보시스템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kern="1200" spc="-100" dirty="0" smtClean="0">
                  <a:latin typeface="+mj-ea"/>
                  <a:ea typeface="+mj-ea"/>
                </a:rPr>
                <a:t>76.6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>
              <a:off x="1676636" y="5157192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예산편성 및 집행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kern="1200" spc="-100" dirty="0" smtClean="0">
                  <a:latin typeface="+mj-ea"/>
                  <a:ea typeface="+mj-ea"/>
                </a:rPr>
                <a:t>75.1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36" name="자유형 35"/>
            <p:cNvSpPr/>
            <p:nvPr/>
          </p:nvSpPr>
          <p:spPr>
            <a:xfrm>
              <a:off x="1219781" y="4787381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감사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kern="1200" spc="-100" dirty="0" smtClean="0">
                  <a:latin typeface="+mj-ea"/>
                  <a:ea typeface="+mj-ea"/>
                </a:rPr>
                <a:t>78.0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37" name="자유형 36"/>
            <p:cNvSpPr/>
            <p:nvPr/>
          </p:nvSpPr>
          <p:spPr>
            <a:xfrm>
              <a:off x="883179" y="4239974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복지 및 업무지원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kern="1200" spc="-100" dirty="0" smtClean="0">
                  <a:latin typeface="+mj-ea"/>
                  <a:ea typeface="+mj-ea"/>
                </a:rPr>
                <a:t>72.9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38" name="자유형 37"/>
            <p:cNvSpPr/>
            <p:nvPr/>
          </p:nvSpPr>
          <p:spPr>
            <a:xfrm>
              <a:off x="872346" y="3655995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연구지원</a:t>
              </a:r>
              <a:r>
                <a:rPr lang="en-US" altLang="ko-KR" sz="700" b="1" kern="1200" spc="-100" dirty="0" smtClean="0">
                  <a:latin typeface="+mj-ea"/>
                  <a:ea typeface="+mj-ea"/>
                </a:rPr>
                <a:t/>
              </a:r>
              <a:br>
                <a:rPr lang="en-US" altLang="ko-KR" sz="700" b="1" kern="1200" spc="-100" dirty="0" smtClean="0">
                  <a:latin typeface="+mj-ea"/>
                  <a:ea typeface="+mj-ea"/>
                </a:rPr>
              </a:br>
              <a:r>
                <a:rPr lang="en-US" altLang="ko-KR" sz="700" b="1" kern="1200" spc="-100" dirty="0" smtClean="0">
                  <a:latin typeface="+mj-ea"/>
                  <a:ea typeface="+mj-ea"/>
                </a:rPr>
                <a:t>70.5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39" name="자유형 38"/>
            <p:cNvSpPr/>
            <p:nvPr/>
          </p:nvSpPr>
          <p:spPr>
            <a:xfrm>
              <a:off x="1031629" y="3087476"/>
              <a:ext cx="739252" cy="610954"/>
            </a:xfrm>
            <a:custGeom>
              <a:avLst/>
              <a:gdLst>
                <a:gd name="connsiteX0" fmla="*/ 0 w 610952"/>
                <a:gd name="connsiteY0" fmla="*/ 277707 h 555413"/>
                <a:gd name="connsiteX1" fmla="*/ 305476 w 610952"/>
                <a:gd name="connsiteY1" fmla="*/ 0 h 555413"/>
                <a:gd name="connsiteX2" fmla="*/ 610952 w 610952"/>
                <a:gd name="connsiteY2" fmla="*/ 277707 h 555413"/>
                <a:gd name="connsiteX3" fmla="*/ 305476 w 610952"/>
                <a:gd name="connsiteY3" fmla="*/ 555414 h 555413"/>
                <a:gd name="connsiteX4" fmla="*/ 0 w 610952"/>
                <a:gd name="connsiteY4" fmla="*/ 277707 h 55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952" h="555413">
                  <a:moveTo>
                    <a:pt x="0" y="277707"/>
                  </a:moveTo>
                  <a:cubicBezTo>
                    <a:pt x="0" y="124334"/>
                    <a:pt x="136766" y="0"/>
                    <a:pt x="305476" y="0"/>
                  </a:cubicBezTo>
                  <a:cubicBezTo>
                    <a:pt x="474186" y="0"/>
                    <a:pt x="610952" y="124334"/>
                    <a:pt x="610952" y="277707"/>
                  </a:cubicBezTo>
                  <a:cubicBezTo>
                    <a:pt x="610952" y="431080"/>
                    <a:pt x="474186" y="555414"/>
                    <a:pt x="305476" y="555414"/>
                  </a:cubicBezTo>
                  <a:cubicBezTo>
                    <a:pt x="136766" y="555414"/>
                    <a:pt x="0" y="431080"/>
                    <a:pt x="0" y="27770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5822" tIns="87688" rIns="95822" bIns="87688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봉사프로그램</a:t>
              </a:r>
              <a:r>
                <a:rPr lang="en-US" altLang="ko-KR" sz="700" b="1" kern="1200" spc="-100" dirty="0" smtClean="0">
                  <a:latin typeface="+mj-ea"/>
                  <a:ea typeface="+mj-ea"/>
                </a:rPr>
                <a:t/>
              </a:r>
              <a:br>
                <a:rPr lang="en-US" altLang="ko-KR" sz="700" b="1" kern="1200" spc="-100" dirty="0" smtClean="0">
                  <a:latin typeface="+mj-ea"/>
                  <a:ea typeface="+mj-ea"/>
                </a:rPr>
              </a:br>
              <a:r>
                <a:rPr lang="en-US" altLang="ko-KR" sz="700" b="1" kern="1200" spc="-100" dirty="0" smtClean="0">
                  <a:latin typeface="+mj-ea"/>
                  <a:ea typeface="+mj-ea"/>
                </a:rPr>
                <a:t>79.8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>
              <a:off x="1237581" y="2683887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대학 이미지 및 소속감</a:t>
              </a:r>
              <a:r>
                <a:rPr lang="en-US" altLang="ko-KR" sz="700" b="1" kern="1200" spc="-100" dirty="0" smtClean="0">
                  <a:latin typeface="+mj-ea"/>
                  <a:ea typeface="+mj-ea"/>
                </a:rPr>
                <a:t/>
              </a:r>
              <a:br>
                <a:rPr lang="en-US" altLang="ko-KR" sz="700" b="1" kern="1200" spc="-100" dirty="0" smtClean="0">
                  <a:latin typeface="+mj-ea"/>
                  <a:ea typeface="+mj-ea"/>
                </a:rPr>
              </a:br>
              <a:r>
                <a:rPr lang="en-US" altLang="ko-KR" sz="700" b="1" kern="1200" spc="-100" dirty="0" smtClean="0">
                  <a:latin typeface="+mj-ea"/>
                  <a:ea typeface="+mj-ea"/>
                </a:rPr>
                <a:t>82.7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41" name="자유형 40"/>
            <p:cNvSpPr/>
            <p:nvPr/>
          </p:nvSpPr>
          <p:spPr>
            <a:xfrm>
              <a:off x="1705633" y="2359851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위기상황 대응 및 비대면 수업</a:t>
              </a:r>
              <a:r>
                <a:rPr lang="en-US" altLang="ko-KR" sz="700" b="1" kern="1200" spc="-100" dirty="0" smtClean="0">
                  <a:latin typeface="+mj-ea"/>
                  <a:ea typeface="+mj-ea"/>
                </a:rPr>
                <a:t/>
              </a:r>
              <a:br>
                <a:rPr lang="en-US" altLang="ko-KR" sz="700" b="1" kern="1200" spc="-100" dirty="0" smtClean="0">
                  <a:latin typeface="+mj-ea"/>
                  <a:ea typeface="+mj-ea"/>
                </a:rPr>
              </a:br>
              <a:r>
                <a:rPr lang="en-US" altLang="ko-KR" sz="700" b="1" kern="1200" spc="-100" dirty="0" smtClean="0">
                  <a:latin typeface="+mj-ea"/>
                  <a:ea typeface="+mj-ea"/>
                </a:rPr>
                <a:t>85.1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42" name="자유형 41"/>
            <p:cNvSpPr/>
            <p:nvPr/>
          </p:nvSpPr>
          <p:spPr>
            <a:xfrm>
              <a:off x="2353705" y="2204864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대학혁신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kern="1200" spc="-100" dirty="0" smtClean="0">
                  <a:latin typeface="+mj-ea"/>
                  <a:ea typeface="+mj-ea"/>
                </a:rPr>
                <a:t>81.6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  <p:sp>
          <p:nvSpPr>
            <p:cNvPr id="43" name="자유형 42"/>
            <p:cNvSpPr/>
            <p:nvPr/>
          </p:nvSpPr>
          <p:spPr>
            <a:xfrm>
              <a:off x="3954796" y="3414903"/>
              <a:ext cx="727087" cy="565093"/>
            </a:xfrm>
            <a:custGeom>
              <a:avLst/>
              <a:gdLst>
                <a:gd name="connsiteX0" fmla="*/ 0 w 600898"/>
                <a:gd name="connsiteY0" fmla="*/ 256861 h 513721"/>
                <a:gd name="connsiteX1" fmla="*/ 300449 w 600898"/>
                <a:gd name="connsiteY1" fmla="*/ 0 h 513721"/>
                <a:gd name="connsiteX2" fmla="*/ 600898 w 600898"/>
                <a:gd name="connsiteY2" fmla="*/ 256861 h 513721"/>
                <a:gd name="connsiteX3" fmla="*/ 300449 w 600898"/>
                <a:gd name="connsiteY3" fmla="*/ 513722 h 513721"/>
                <a:gd name="connsiteX4" fmla="*/ 0 w 600898"/>
                <a:gd name="connsiteY4" fmla="*/ 256861 h 51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8" h="513721">
                  <a:moveTo>
                    <a:pt x="0" y="256861"/>
                  </a:moveTo>
                  <a:cubicBezTo>
                    <a:pt x="0" y="115001"/>
                    <a:pt x="134516" y="0"/>
                    <a:pt x="300449" y="0"/>
                  </a:cubicBezTo>
                  <a:cubicBezTo>
                    <a:pt x="466382" y="0"/>
                    <a:pt x="600898" y="115001"/>
                    <a:pt x="600898" y="256861"/>
                  </a:cubicBezTo>
                  <a:cubicBezTo>
                    <a:pt x="600898" y="398721"/>
                    <a:pt x="466382" y="513722"/>
                    <a:pt x="300449" y="513722"/>
                  </a:cubicBezTo>
                  <a:cubicBezTo>
                    <a:pt x="134516" y="513722"/>
                    <a:pt x="0" y="398721"/>
                    <a:pt x="0" y="25686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349" tIns="81583" rIns="94349" bIns="81583" numCol="1" spcCol="1270" anchor="ctr" anchorCtr="0">
              <a:noAutofit/>
            </a:bodyPr>
            <a:lstStyle/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700" b="1" kern="1200" spc="-100" dirty="0" smtClean="0">
                  <a:latin typeface="+mj-ea"/>
                  <a:ea typeface="+mj-ea"/>
                </a:rPr>
                <a:t>첨단 강의실</a:t>
              </a:r>
              <a:endParaRPr lang="en-US" altLang="ko-KR" sz="700" b="1" kern="1200" spc="-100" dirty="0" smtClean="0">
                <a:latin typeface="+mj-ea"/>
                <a:ea typeface="+mj-ea"/>
              </a:endParaRPr>
            </a:p>
            <a:p>
              <a:pPr lvl="0" algn="ctr" defTabSz="2222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700" b="1" kern="1200" spc="-100" dirty="0" smtClean="0">
                  <a:latin typeface="+mj-ea"/>
                  <a:ea typeface="+mj-ea"/>
                </a:rPr>
                <a:t>88.3</a:t>
              </a:r>
              <a:endParaRPr lang="ko-KR" altLang="en-US" sz="700" b="1" kern="1200" spc="-100" dirty="0">
                <a:latin typeface="+mj-ea"/>
                <a:ea typeface="+mj-ea"/>
              </a:endParaRPr>
            </a:p>
          </p:txBody>
        </p:sp>
      </p:grpSp>
      <p:sp>
        <p:nvSpPr>
          <p:cNvPr id="44" name="위쪽 화살표 43"/>
          <p:cNvSpPr/>
          <p:nvPr/>
        </p:nvSpPr>
        <p:spPr bwMode="auto">
          <a:xfrm>
            <a:off x="6789204" y="3696825"/>
            <a:ext cx="720001" cy="576065"/>
          </a:xfrm>
          <a:prstGeom prst="upArrow">
            <a:avLst>
              <a:gd name="adj1" fmla="val 66936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+4.6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006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72480" y="171591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latin typeface="+mn-ea"/>
                <a:cs typeface="Times New Roman" pitchFamily="18" charset="0"/>
              </a:rPr>
              <a:t>3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년간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요인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만족도 추이</a:t>
            </a:r>
            <a:endParaRPr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32731" y="1756657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595173" y="758713"/>
            <a:ext cx="8859777" cy="836219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>
            <a:lvl1pPr indent="0" algn="ctr" latinLnBrk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ko-KR" altLang="en-US" dirty="0"/>
              <a:t>전 학년도 대비 높은 종합만족도를 보임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 2019</a:t>
            </a:r>
            <a:r>
              <a:rPr lang="ko-KR" altLang="en-US" dirty="0"/>
              <a:t>학년도와 비교하여도 </a:t>
            </a:r>
            <a:r>
              <a:rPr lang="ko-KR" altLang="en-US" dirty="0" smtClean="0"/>
              <a:t>대학의 목표와 전략과 교원</a:t>
            </a:r>
            <a:r>
              <a:rPr lang="en-US" altLang="ko-KR" dirty="0"/>
              <a:t>, </a:t>
            </a:r>
            <a:r>
              <a:rPr lang="ko-KR" altLang="en-US" dirty="0"/>
              <a:t>연구지원을 </a:t>
            </a:r>
            <a:r>
              <a:rPr lang="ko-KR" altLang="en-US" dirty="0" smtClean="0"/>
              <a:t>제외한 </a:t>
            </a:r>
            <a:r>
              <a:rPr lang="ko-KR" altLang="en-US" dirty="0"/>
              <a:t>모든 </a:t>
            </a:r>
            <a:r>
              <a:rPr lang="ko-KR" altLang="en-US" dirty="0" smtClean="0"/>
              <a:t>요인은 상승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만족도 추이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68525" y="6171111"/>
            <a:ext cx="86409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/>
              <a:t>* 3</a:t>
            </a:r>
            <a:r>
              <a:rPr lang="ko-KR" altLang="en-US" sz="1000" dirty="0"/>
              <a:t>년간</a:t>
            </a:r>
            <a:r>
              <a:rPr lang="en-US" altLang="ko-KR" sz="1000" dirty="0"/>
              <a:t>(‘19</a:t>
            </a:r>
            <a:r>
              <a:rPr lang="ko-KR" altLang="en-US" sz="1000" dirty="0"/>
              <a:t>년</a:t>
            </a:r>
            <a:r>
              <a:rPr lang="en-US" altLang="ko-KR" sz="1000" dirty="0"/>
              <a:t>~’21</a:t>
            </a:r>
            <a:r>
              <a:rPr lang="ko-KR" altLang="en-US" sz="1000" dirty="0"/>
              <a:t>년</a:t>
            </a:r>
            <a:r>
              <a:rPr lang="en-US" altLang="ko-KR" sz="1000" dirty="0"/>
              <a:t>)</a:t>
            </a:r>
            <a:r>
              <a:rPr lang="ko-KR" altLang="en-US" sz="1000" dirty="0"/>
              <a:t> </a:t>
            </a:r>
            <a:r>
              <a:rPr lang="ko-KR" altLang="en-US" sz="1000" dirty="0" err="1"/>
              <a:t>요인별</a:t>
            </a:r>
            <a:r>
              <a:rPr lang="ko-KR" altLang="en-US" sz="1000" dirty="0"/>
              <a:t> 비교를 위해 </a:t>
            </a:r>
            <a:r>
              <a:rPr lang="en-US" altLang="ko-KR" sz="1000" dirty="0"/>
              <a:t>2020</a:t>
            </a:r>
            <a:r>
              <a:rPr lang="ko-KR" altLang="en-US" sz="1000" dirty="0"/>
              <a:t>학년도 제시된 요인에 적합한 문항으로 재구성</a:t>
            </a: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711033437"/>
              </p:ext>
            </p:extLst>
          </p:nvPr>
        </p:nvGraphicFramePr>
        <p:xfrm>
          <a:off x="344488" y="2333893"/>
          <a:ext cx="9110462" cy="375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다</a:t>
            </a:r>
            <a:r>
              <a:rPr lang="en-US" altLang="ko-KR" dirty="0" smtClean="0"/>
              <a:t>. SSA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14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08306" y="686878"/>
            <a:ext cx="8859838" cy="1011237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종합만족도는 </a:t>
            </a:r>
            <a:r>
              <a:rPr lang="en-US" altLang="ko-KR" sz="1400" b="1" dirty="0" smtClean="0">
                <a:latin typeface="+mn-ea"/>
              </a:rPr>
              <a:t>77.9</a:t>
            </a:r>
            <a:r>
              <a:rPr lang="ko-KR" altLang="en-US" sz="1400" b="1" dirty="0" err="1" smtClean="0">
                <a:latin typeface="+mn-ea"/>
              </a:rPr>
              <a:t>점이었음</a:t>
            </a:r>
            <a:r>
              <a:rPr lang="en-US" altLang="ko-KR" sz="1400" b="1" dirty="0">
                <a:latin typeface="+mn-ea"/>
              </a:rPr>
              <a:t>. </a:t>
            </a:r>
            <a:r>
              <a:rPr lang="ko-KR" altLang="en-US" sz="1400" b="1" dirty="0">
                <a:latin typeface="+mn-ea"/>
              </a:rPr>
              <a:t>요인들의 평균과 표준편차 값으로 </a:t>
            </a:r>
            <a:r>
              <a:rPr lang="en-US" altLang="ko-KR" sz="1400" b="1" dirty="0">
                <a:latin typeface="+mn-ea"/>
              </a:rPr>
              <a:t>SSA(Satisfaction-Standard deviation Analysis)</a:t>
            </a:r>
            <a:r>
              <a:rPr lang="ko-KR" altLang="en-US" sz="1400" b="1" dirty="0">
                <a:latin typeface="+mn-ea"/>
              </a:rPr>
              <a:t>를 한 결과는 </a:t>
            </a:r>
            <a:r>
              <a:rPr lang="ko-KR" altLang="en-US" sz="1400" b="1" dirty="0" smtClean="0">
                <a:latin typeface="+mn-ea"/>
              </a:rPr>
              <a:t>교육환경과 교원인사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편의시설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예산편성 및 집행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감사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복지 및 업무지원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연구지원이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최우선 개선 영역으로 나타남</a:t>
            </a:r>
            <a:r>
              <a:rPr lang="en-US" altLang="ko-KR" sz="1400" b="1" dirty="0">
                <a:latin typeface="+mn-ea"/>
              </a:rPr>
              <a:t>. </a:t>
            </a:r>
            <a:r>
              <a:rPr lang="ko-KR" altLang="en-US" sz="1400" b="1" dirty="0">
                <a:latin typeface="+mn-ea"/>
              </a:rPr>
              <a:t>또한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대학정보시스템은 </a:t>
            </a:r>
            <a:r>
              <a:rPr lang="ko-KR" altLang="en-US" sz="1400" b="1" dirty="0">
                <a:latin typeface="+mn-ea"/>
              </a:rPr>
              <a:t>취약 </a:t>
            </a:r>
            <a:r>
              <a:rPr lang="ko-KR" altLang="en-US" sz="1400" b="1" dirty="0" smtClean="0">
                <a:latin typeface="+mn-ea"/>
              </a:rPr>
              <a:t>영역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34425"/>
              </p:ext>
            </p:extLst>
          </p:nvPr>
        </p:nvGraphicFramePr>
        <p:xfrm>
          <a:off x="522347" y="1952845"/>
          <a:ext cx="8859145" cy="4284462"/>
        </p:xfrm>
        <a:graphic>
          <a:graphicData uri="http://schemas.openxmlformats.org/drawingml/2006/table">
            <a:tbl>
              <a:tblPr/>
              <a:tblGrid>
                <a:gridCol w="2753526">
                  <a:extLst>
                    <a:ext uri="{9D8B030D-6E8A-4147-A177-3AD203B41FA5}">
                      <a16:colId xmlns:a16="http://schemas.microsoft.com/office/drawing/2014/main" val="2687060691"/>
                    </a:ext>
                  </a:extLst>
                </a:gridCol>
                <a:gridCol w="2005621">
                  <a:extLst>
                    <a:ext uri="{9D8B030D-6E8A-4147-A177-3AD203B41FA5}">
                      <a16:colId xmlns:a16="http://schemas.microsoft.com/office/drawing/2014/main" val="117178582"/>
                    </a:ext>
                  </a:extLst>
                </a:gridCol>
                <a:gridCol w="2005621">
                  <a:extLst>
                    <a:ext uri="{9D8B030D-6E8A-4147-A177-3AD203B41FA5}">
                      <a16:colId xmlns:a16="http://schemas.microsoft.com/office/drawing/2014/main" val="1962754052"/>
                    </a:ext>
                  </a:extLst>
                </a:gridCol>
                <a:gridCol w="2094377">
                  <a:extLst>
                    <a:ext uri="{9D8B030D-6E8A-4147-A177-3AD203B41FA5}">
                      <a16:colId xmlns:a16="http://schemas.microsoft.com/office/drawing/2014/main" val="100960560"/>
                    </a:ext>
                  </a:extLst>
                </a:gridCol>
              </a:tblGrid>
              <a:tr h="225498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</a:t>
                      </a:r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요인</a:t>
                      </a:r>
                      <a:endParaRPr lang="ko-KR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평균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표준편차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SSA</a:t>
                      </a:r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분석 결과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0049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종합 만족도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98459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대학혁신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215956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 발전계획에 대한 인식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291005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교육과정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221772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교육환경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23.5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199520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첨단 강의실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88.3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986611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교수법 지원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915780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교원인사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46124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수업평가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649582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편의시설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72977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대학정보시스템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64518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예산편성 및 집행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295156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감사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528704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복지 및 업무지원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44992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연구지원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12723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봉사프로그램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826846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 이미지 및 소속감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071066"/>
                  </a:ext>
                </a:extLst>
              </a:tr>
              <a:tr h="2254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위기상황 대응 및 비대면 수업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85.1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01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83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다</a:t>
            </a:r>
            <a:r>
              <a:rPr lang="en-US" altLang="ko-KR" dirty="0" smtClean="0"/>
              <a:t>. SSA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15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5412" y="749212"/>
            <a:ext cx="8859838" cy="490537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교육환경과 </a:t>
            </a:r>
            <a:r>
              <a:rPr lang="ko-KR" altLang="en-US" sz="1400" b="1" dirty="0">
                <a:latin typeface="+mn-ea"/>
              </a:rPr>
              <a:t>교원인사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편의시설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예산편성 및 집행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감사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복지 및 업무지원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 err="1">
                <a:latin typeface="+mn-ea"/>
              </a:rPr>
              <a:t>연구지원이</a:t>
            </a:r>
            <a:r>
              <a:rPr lang="ko-KR" altLang="en-US" sz="1400" b="1" dirty="0">
                <a:latin typeface="+mn-ea"/>
              </a:rPr>
              <a:t> 최우선 개선 영역으로 나타남</a:t>
            </a:r>
            <a:r>
              <a:rPr lang="en-US" altLang="ko-KR" sz="1400" b="1" dirty="0">
                <a:latin typeface="+mn-ea"/>
              </a:rPr>
              <a:t>. </a:t>
            </a:r>
            <a:r>
              <a:rPr lang="ko-KR" altLang="en-US" sz="1400" b="1" dirty="0">
                <a:latin typeface="+mn-ea"/>
              </a:rPr>
              <a:t>또한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대학정보시스템은 취약 영역으로 나타남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9207" y="1288173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416778" y="1538514"/>
            <a:ext cx="6700795" cy="4842814"/>
            <a:chOff x="1687192" y="589036"/>
            <a:chExt cx="8347602" cy="6160538"/>
          </a:xfrm>
        </p:grpSpPr>
        <p:graphicFrame>
          <p:nvGraphicFramePr>
            <p:cNvPr id="11" name="차트 10"/>
            <p:cNvGraphicFramePr/>
            <p:nvPr>
              <p:extLst>
                <p:ext uri="{D42A27DB-BD31-4B8C-83A1-F6EECF244321}">
                  <p14:modId xmlns:p14="http://schemas.microsoft.com/office/powerpoint/2010/main" val="3235403143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2" name="직선 연결선 11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2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2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38" name="평행 사변형 37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9" name="양쪽 모서리가 둥근 사각형 3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15" name="그룹 14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36" name="평행 사변형 35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7" name="양쪽 모서리가 둥근 사각형 36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34" name="평행 사변형 33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양쪽 모서리가 둥근 사각형 34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32" name="평행 사변형 31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양쪽 모서리가 둥근 사각형 3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최우선 개선 영역</a:t>
                </a:r>
              </a:p>
            </p:txBody>
          </p:sp>
        </p:grpSp>
        <p:sp>
          <p:nvSpPr>
            <p:cNvPr id="19" name="설명선 2(강조선) 18"/>
            <p:cNvSpPr/>
            <p:nvPr/>
          </p:nvSpPr>
          <p:spPr>
            <a:xfrm>
              <a:off x="7996904" y="3815595"/>
              <a:ext cx="1576402" cy="194685"/>
            </a:xfrm>
            <a:prstGeom prst="accentCallout2">
              <a:avLst>
                <a:gd name="adj1" fmla="val 49869"/>
                <a:gd name="adj2" fmla="val -2086"/>
                <a:gd name="adj3" fmla="val 20835"/>
                <a:gd name="adj4" fmla="val -18316"/>
                <a:gd name="adj5" fmla="val 1635"/>
                <a:gd name="adj6" fmla="val -19474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예산편성 및 집행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설명선 2(강조선) 19"/>
            <p:cNvSpPr/>
            <p:nvPr/>
          </p:nvSpPr>
          <p:spPr>
            <a:xfrm>
              <a:off x="6406524" y="4114930"/>
              <a:ext cx="851798" cy="196939"/>
            </a:xfrm>
            <a:prstGeom prst="accentCallout2">
              <a:avLst>
                <a:gd name="adj1" fmla="val 10153"/>
                <a:gd name="adj2" fmla="val -2705"/>
                <a:gd name="adj3" fmla="val -101004"/>
                <a:gd name="adj4" fmla="val -27085"/>
                <a:gd name="adj5" fmla="val -66439"/>
                <a:gd name="adj6" fmla="val -24372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편의시설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5385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9613036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2200112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365180" y="639720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41" name="설명선 2(강조선) 40"/>
            <p:cNvSpPr/>
            <p:nvPr/>
          </p:nvSpPr>
          <p:spPr>
            <a:xfrm>
              <a:off x="7941575" y="4173907"/>
              <a:ext cx="1576402" cy="194685"/>
            </a:xfrm>
            <a:prstGeom prst="accentCallout2">
              <a:avLst>
                <a:gd name="adj1" fmla="val 49869"/>
                <a:gd name="adj2" fmla="val -2086"/>
                <a:gd name="adj3" fmla="val 20835"/>
                <a:gd name="adj4" fmla="val -18316"/>
                <a:gd name="adj5" fmla="val 1635"/>
                <a:gd name="adj6" fmla="val -19474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복지 및 업무지원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설명선 2(강조선) 39"/>
          <p:cNvSpPr/>
          <p:nvPr/>
        </p:nvSpPr>
        <p:spPr>
          <a:xfrm>
            <a:off x="5347399" y="4075289"/>
            <a:ext cx="742739" cy="156643"/>
          </a:xfrm>
          <a:prstGeom prst="accentCallout2">
            <a:avLst>
              <a:gd name="adj1" fmla="val 68493"/>
              <a:gd name="adj2" fmla="val -4740"/>
              <a:gd name="adj3" fmla="val -16479"/>
              <a:gd name="adj4" fmla="val -17396"/>
              <a:gd name="adj5" fmla="val -90856"/>
              <a:gd name="adj6" fmla="val 311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교원인사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6" name="설명선 2(강조선) 45"/>
          <p:cNvSpPr/>
          <p:nvPr/>
        </p:nvSpPr>
        <p:spPr>
          <a:xfrm>
            <a:off x="2226965" y="3906250"/>
            <a:ext cx="1122006" cy="153041"/>
          </a:xfrm>
          <a:prstGeom prst="accentCallout2">
            <a:avLst>
              <a:gd name="adj1" fmla="val 63561"/>
              <a:gd name="adj2" fmla="val 104094"/>
              <a:gd name="adj3" fmla="val 38646"/>
              <a:gd name="adj4" fmla="val 126221"/>
              <a:gd name="adj5" fmla="val 40649"/>
              <a:gd name="adj6" fmla="val 129531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대학정보시스템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8" name="설명선 2(강조선) 47"/>
          <p:cNvSpPr/>
          <p:nvPr/>
        </p:nvSpPr>
        <p:spPr>
          <a:xfrm>
            <a:off x="5680829" y="3736627"/>
            <a:ext cx="704755" cy="164449"/>
          </a:xfrm>
          <a:prstGeom prst="accentCallout2">
            <a:avLst>
              <a:gd name="adj1" fmla="val 54416"/>
              <a:gd name="adj2" fmla="val -4229"/>
              <a:gd name="adj3" fmla="val 47356"/>
              <a:gd name="adj4" fmla="val -25708"/>
              <a:gd name="adj5" fmla="val 38927"/>
              <a:gd name="adj6" fmla="val -2574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감사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2" name="설명선 2(강조선) 41"/>
          <p:cNvSpPr/>
          <p:nvPr/>
        </p:nvSpPr>
        <p:spPr>
          <a:xfrm>
            <a:off x="5995863" y="4603612"/>
            <a:ext cx="704755" cy="164449"/>
          </a:xfrm>
          <a:prstGeom prst="accentCallout2">
            <a:avLst>
              <a:gd name="adj1" fmla="val 54416"/>
              <a:gd name="adj2" fmla="val -4229"/>
              <a:gd name="adj3" fmla="val 47356"/>
              <a:gd name="adj4" fmla="val -25708"/>
              <a:gd name="adj5" fmla="val -15132"/>
              <a:gd name="adj6" fmla="val -35660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연구지원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3" name="설명선 2(강조선) 42"/>
          <p:cNvSpPr/>
          <p:nvPr/>
        </p:nvSpPr>
        <p:spPr>
          <a:xfrm>
            <a:off x="7027411" y="5047205"/>
            <a:ext cx="704755" cy="164449"/>
          </a:xfrm>
          <a:prstGeom prst="accentCallout2">
            <a:avLst>
              <a:gd name="adj1" fmla="val 54416"/>
              <a:gd name="adj2" fmla="val -4229"/>
              <a:gd name="adj3" fmla="val 47356"/>
              <a:gd name="adj4" fmla="val -25708"/>
              <a:gd name="adj5" fmla="val 8037"/>
              <a:gd name="adj6" fmla="val -3295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교육환경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9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27131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50573" y="312911"/>
            <a:ext cx="1834677" cy="307777"/>
          </a:xfrm>
        </p:spPr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 err="1" smtClean="0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16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16305"/>
              </p:ext>
            </p:extLst>
          </p:nvPr>
        </p:nvGraphicFramePr>
        <p:xfrm>
          <a:off x="523876" y="1844823"/>
          <a:ext cx="9037636" cy="419004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06724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5766716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882098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882098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3433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12538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대학혁신사업 관련 의견을 다양한 방법으로 수렴하고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884178"/>
                  </a:ext>
                </a:extLst>
              </a:tr>
              <a:tr h="1253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연구윤리 관리 역량을 강화하고자 노력하고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63402"/>
                  </a:ext>
                </a:extLst>
              </a:tr>
              <a:tr h="1253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이사회 운영의 신뢰성을 확보하고자 노력하고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80.6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19.5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245734"/>
                  </a:ext>
                </a:extLst>
              </a:tr>
              <a:tr h="1253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 회계 운영의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엄정성을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강화하고자 노력하고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372362"/>
                  </a:ext>
                </a:extLst>
              </a:tr>
              <a:tr h="12538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 발전계획에 대한 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창학이념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대학사명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교육목적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교육목표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인재상에 대한 공유를 잘 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909119"/>
                  </a:ext>
                </a:extLst>
              </a:tr>
              <a:tr h="1253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중장기 발전계획 및 특성화 계획에 대한 공유를 잘 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55244"/>
                  </a:ext>
                </a:extLst>
              </a:tr>
              <a:tr h="1253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중장기 발전계획 및 특성화 계획의 중요한 의사결정에 교원들의 의견을 수렴하고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77.5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23.5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35405"/>
                  </a:ext>
                </a:extLst>
              </a:tr>
              <a:tr h="13840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교육과정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교육과정은 대학의 교육목적 및 목표에 부합한다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56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교육과정 편성 및 운영을 위한 위원회 및 행정 조직을 잘 운영하고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764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교육과정은 사회변화와 수요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자질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소양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기술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적절히 대응하고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79.1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22.7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03217"/>
                  </a:ext>
                </a:extLst>
              </a:tr>
              <a:tr h="36365">
                <a:tc vMerge="1">
                  <a:txBody>
                    <a:bodyPr/>
                    <a:lstStyle/>
                    <a:p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교육과정 혁신을 위해 지속적으로 노력한다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927587"/>
                  </a:ext>
                </a:extLst>
              </a:tr>
              <a:tr h="13840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교육환경</a:t>
                      </a:r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강의실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환경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청결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냉난방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조명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은 수업에 적합하다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76814"/>
                  </a:ext>
                </a:extLst>
              </a:tr>
              <a:tr h="82271">
                <a:tc vMerge="1">
                  <a:txBody>
                    <a:bodyPr/>
                    <a:lstStyle/>
                    <a:p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강의실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장비 및 기자재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컴퓨터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빔프로젝트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는 잘 관리되고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59.7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81186"/>
                  </a:ext>
                </a:extLst>
              </a:tr>
              <a:tr h="51218">
                <a:tc vMerge="1">
                  <a:txBody>
                    <a:bodyPr/>
                    <a:lstStyle/>
                    <a:p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실험실습실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환경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청결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냉난방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조명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은 수업에 적합하다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383842"/>
                  </a:ext>
                </a:extLst>
              </a:tr>
              <a:tr h="92173">
                <a:tc vMerge="1">
                  <a:txBody>
                    <a:bodyPr/>
                    <a:lstStyle/>
                    <a:p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실험실습실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장비 및 기자재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컴퓨터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빔프로젝트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실험 및 실습 도구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는 잘 관리되고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222522"/>
                  </a:ext>
                </a:extLst>
              </a:tr>
              <a:tr h="13840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첨단 강의실</a:t>
                      </a:r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첨단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강의실 환경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청결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냉난방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조명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은 수업에 적합하다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676624"/>
                  </a:ext>
                </a:extLst>
              </a:tr>
              <a:tr h="138408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첨단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강의실 장비 및 기자재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노트북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빔프로젝트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카메라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는 잘 관리되고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86.7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42980"/>
                  </a:ext>
                </a:extLst>
              </a:tr>
              <a:tr h="13840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교수법 지원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교수법 지원 계획 수립 시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교원의 의견을 적절히 반영한다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79.7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99733"/>
                  </a:ext>
                </a:extLst>
              </a:tr>
              <a:tr h="138408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교수법 향상을 위한 프로그램을 충분히 제공하고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004199"/>
                  </a:ext>
                </a:extLst>
              </a:tr>
              <a:tr h="138408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 교수법 프로그램은 나에게 실제적으로 도움이 되었다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75208"/>
                  </a:ext>
                </a:extLst>
              </a:tr>
              <a:tr h="138408"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교원인사</a:t>
                      </a:r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교원 인사관리는 규정이나 지침을 준수한다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045703"/>
                  </a:ext>
                </a:extLst>
              </a:tr>
              <a:tr h="138408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교원 신규 채용 시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대상자의 학문적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실무적 자질을 기반으로 객관적으로 평가한다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353494"/>
                  </a:ext>
                </a:extLst>
              </a:tr>
              <a:tr h="138408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교원인사위원회는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공정성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투명성을 보장하기에 적절하다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519772"/>
                  </a:ext>
                </a:extLst>
              </a:tr>
              <a:tr h="138408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교원의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업적평가는 객관적으로 운영된다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92264"/>
                  </a:ext>
                </a:extLst>
              </a:tr>
              <a:tr h="138408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교원 복지에 관한 규정이나 지침을 준수한다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903670"/>
                  </a:ext>
                </a:extLst>
              </a:tr>
              <a:tr h="1343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교원인사 제도에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70.6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23.6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007769"/>
                  </a:ext>
                </a:extLst>
              </a:tr>
              <a:tr h="13433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수업평가</a:t>
                      </a:r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수업평가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기준 및 절차는 목적에 맞게 진행되고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782281"/>
                  </a:ext>
                </a:extLst>
              </a:tr>
              <a:tr h="134336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수업평가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결과는 업적평가 및 강사 재임용에 적절히 활용되고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272083"/>
                  </a:ext>
                </a:extLst>
              </a:tr>
              <a:tr h="134336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수업평가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우수자의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보상 및 동기유발 방법은 적절하다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75.9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23.7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243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92599" y="1428596"/>
            <a:ext cx="432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+mn-ea"/>
              </a:rPr>
              <a:t>[</a:t>
            </a:r>
            <a:r>
              <a:rPr lang="ko-KR" altLang="en-US" sz="1200" b="1" dirty="0" smtClean="0">
                <a:latin typeface="+mn-ea"/>
              </a:rPr>
              <a:t>문항 </a:t>
            </a:r>
            <a:r>
              <a:rPr lang="ko-KR" altLang="en-US" sz="1200" b="1" dirty="0">
                <a:latin typeface="+mn-ea"/>
              </a:rPr>
              <a:t>만족도 및 표준편차</a:t>
            </a:r>
            <a:r>
              <a:rPr lang="en-US" altLang="ko-KR" sz="1200" b="1" dirty="0">
                <a:latin typeface="+mn-ea"/>
              </a:rPr>
              <a:t>]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25412" y="824487"/>
            <a:ext cx="8859838" cy="46488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1400" b="1" dirty="0" smtClean="0">
                <a:latin typeface="+mn-ea"/>
              </a:rPr>
              <a:t>각 요인 내에서 평균값이 가장 낮은 문항들은 우선적으로 개선 필요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8856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27131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50573" y="312911"/>
            <a:ext cx="1834677" cy="307777"/>
          </a:xfrm>
        </p:spPr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 err="1" smtClean="0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17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23238"/>
              </p:ext>
            </p:extLst>
          </p:nvPr>
        </p:nvGraphicFramePr>
        <p:xfrm>
          <a:off x="523876" y="1670648"/>
          <a:ext cx="9037636" cy="432911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06724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5766716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882098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882098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2456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1283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편의시설</a:t>
                      </a:r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학교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안전물품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소화기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완강기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구급약품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은 적절히 비치되어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542980"/>
                  </a:ext>
                </a:extLst>
              </a:tr>
              <a:tr h="12833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교원들을 위한 각종 편의시설이 잘 갖추어져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68.8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99733"/>
                  </a:ext>
                </a:extLst>
              </a:tr>
              <a:tr h="128335">
                <a:tc rowSpan="5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대학정보시스템</a:t>
                      </a:r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유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무선 인터넷 서비스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속도 및 품질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66.3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004199"/>
                  </a:ext>
                </a:extLst>
              </a:tr>
              <a:tr h="12833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홈페이지 서비스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접근성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콘텐츠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75208"/>
                  </a:ext>
                </a:extLst>
              </a:tr>
              <a:tr h="12833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사이버캠퍼스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(LMS)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이용에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045703"/>
                  </a:ext>
                </a:extLst>
              </a:tr>
              <a:tr h="12833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종합정보시스템 이용에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353494"/>
                  </a:ext>
                </a:extLst>
              </a:tr>
              <a:tr h="12833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개인정보를 잘 보호하고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519772"/>
                  </a:ext>
                </a:extLst>
              </a:tr>
              <a:tr h="12833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예산편성 및 집행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예산 계획 수립 후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관련 내용을 투명하게 공시하고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92264"/>
                  </a:ext>
                </a:extLst>
              </a:tr>
              <a:tr h="125770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예산편성 및 집행은 투명하게 운영되고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903670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예산 계획 변경 시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관련 규정을 준수하며 교원의 의견을 수렴하고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007769"/>
                  </a:ext>
                </a:extLst>
              </a:tr>
              <a:tr h="1245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감사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교내외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감사 후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본인들에게 그 결과를 투명하게 공개하고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77.5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65921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교내외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감사 후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결과에 이의신청하는 절차를 투명하게 운영하고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139361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교내외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감사 결과를 반영하여 운영하고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146512"/>
                  </a:ext>
                </a:extLst>
              </a:tr>
              <a:tr h="1245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복지 및 업무지원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복지지원제도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교비지원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건강검진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단체보험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경조사비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53488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교육행정 효율화를 위해 지속적으로 제도를 개선하고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19718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교육업무에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필요한 물품을 적절하게 지원하고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61845"/>
                  </a:ext>
                </a:extLst>
              </a:tr>
              <a:tr h="1245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연구지원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학술연구비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지원제도에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213295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연구 환경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연구실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69.1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23.6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961790"/>
                  </a:ext>
                </a:extLst>
              </a:tr>
              <a:tr h="1245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봉사프로그램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지역사회 연계 및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학교특성을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고려하여 사회봉사 계획을 적절히 수립한다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95332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국내 봉사프로그램에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79.7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69961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해외 봉사프로그램에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296888"/>
                  </a:ext>
                </a:extLst>
              </a:tr>
              <a:tr h="12456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 이미지 및 소속감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신뢰할 만한 대학이다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411331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주변사람에게 긍정적으로 홍보하고 싶은 대학이다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004891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우수한 인재양성을 위해 노력하는 대학이다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80.3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194120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대학에 애교심을 느낀다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143096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대학에 소속감을 느낀다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601525"/>
                  </a:ext>
                </a:extLst>
              </a:tr>
              <a:tr h="12456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위기상황 대응 및 비대면 수업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위기상황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코로나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대한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방역체계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관련 안내 및 공지가 잘 이루어지고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466069"/>
                  </a:ext>
                </a:extLst>
              </a:tr>
              <a:tr h="9773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위기상황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코로나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대한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방역체계가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잘 갖추어져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체온 측정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손 소독제 비치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출입명단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작성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857115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위기상황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코로나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19)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방역활동을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정부지침에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따라 적극적으로 수행하고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47070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위기상황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코로나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대응하여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비교과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프로그램을 잘 운영하고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218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92599" y="1428596"/>
            <a:ext cx="432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+mn-ea"/>
              </a:rPr>
              <a:t>[</a:t>
            </a:r>
            <a:r>
              <a:rPr lang="ko-KR" altLang="en-US" sz="1200" b="1" dirty="0" smtClean="0">
                <a:latin typeface="+mn-ea"/>
              </a:rPr>
              <a:t>문항 </a:t>
            </a:r>
            <a:r>
              <a:rPr lang="ko-KR" altLang="en-US" sz="1200" b="1" dirty="0">
                <a:latin typeface="+mn-ea"/>
              </a:rPr>
              <a:t>만족도 및 표준편차</a:t>
            </a:r>
            <a:r>
              <a:rPr lang="en-US" altLang="ko-KR" sz="1200" b="1" dirty="0">
                <a:latin typeface="+mn-ea"/>
              </a:rPr>
              <a:t>]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25412" y="824487"/>
            <a:ext cx="8859838" cy="46488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1400" b="1" dirty="0" smtClean="0">
                <a:latin typeface="+mn-ea"/>
              </a:rPr>
              <a:t>각 요인 내에서 평균값이 가장 낮은 문항들은 우선적으로 개선 필요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007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속성별 결과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7000" y="678084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종합 만족도는 </a:t>
            </a:r>
            <a:r>
              <a:rPr lang="ko-KR" altLang="en-US" sz="1400" b="1" dirty="0" err="1" smtClean="0">
                <a:latin typeface="+mn-ea"/>
              </a:rPr>
              <a:t>리나시타교양대학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교원 </a:t>
            </a:r>
            <a:r>
              <a:rPr lang="ko-KR" altLang="en-US" sz="1400" b="1" dirty="0" smtClean="0">
                <a:latin typeface="+mn-ea"/>
              </a:rPr>
              <a:t>집단에서 </a:t>
            </a:r>
            <a:r>
              <a:rPr lang="ko-KR" altLang="en-US" sz="1400" b="1" dirty="0">
                <a:latin typeface="+mn-ea"/>
              </a:rPr>
              <a:t>가장 </a:t>
            </a:r>
            <a:r>
              <a:rPr lang="ko-KR" altLang="en-US" sz="1400" b="1" dirty="0" smtClean="0">
                <a:latin typeface="+mn-ea"/>
              </a:rPr>
              <a:t>낮게 나타나며</a:t>
            </a:r>
            <a:r>
              <a:rPr lang="en-US" altLang="ko-KR" sz="1400" b="1" dirty="0">
                <a:latin typeface="+mn-ea"/>
              </a:rPr>
              <a:t>,</a:t>
            </a:r>
          </a:p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동두천 캠퍼스가 의정부 캠퍼스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보다 </a:t>
            </a:r>
            <a:r>
              <a:rPr lang="ko-KR" altLang="en-US" sz="1400" b="1" dirty="0" smtClean="0">
                <a:latin typeface="+mn-ea"/>
              </a:rPr>
              <a:t>낮게 나타남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0726" y="1623994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(1)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단과대학 및 캠퍼스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3329042527"/>
              </p:ext>
            </p:extLst>
          </p:nvPr>
        </p:nvGraphicFramePr>
        <p:xfrm>
          <a:off x="5208935" y="2072415"/>
          <a:ext cx="4140460" cy="412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2698941680"/>
              </p:ext>
            </p:extLst>
          </p:nvPr>
        </p:nvGraphicFramePr>
        <p:xfrm>
          <a:off x="522348" y="2067004"/>
          <a:ext cx="4535488" cy="413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6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/>
          <a:srcRect l="970"/>
          <a:stretch/>
        </p:blipFill>
        <p:spPr>
          <a:xfrm>
            <a:off x="2144688" y="944724"/>
            <a:ext cx="1808241" cy="473395"/>
          </a:xfrm>
          <a:prstGeom prst="round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970"/>
          <a:stretch/>
        </p:blipFill>
        <p:spPr>
          <a:xfrm>
            <a:off x="2144688" y="944724"/>
            <a:ext cx="1808241" cy="473395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DFDE4F-B99A-4D89-A164-F82B3A41904D}"/>
              </a:ext>
            </a:extLst>
          </p:cNvPr>
          <p:cNvSpPr txBox="1"/>
          <p:nvPr/>
        </p:nvSpPr>
        <p:spPr>
          <a:xfrm>
            <a:off x="2144688" y="1558162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Contents</a:t>
            </a:r>
            <a:endParaRPr lang="ko-KR" altLang="en-US" sz="1600" spc="-150" dirty="0">
              <a:solidFill>
                <a:schemeClr val="tx2">
                  <a:lumMod val="60000"/>
                  <a:lumOff val="40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68757"/>
              </p:ext>
            </p:extLst>
          </p:nvPr>
        </p:nvGraphicFramePr>
        <p:xfrm>
          <a:off x="2720752" y="1952836"/>
          <a:ext cx="662473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20">
                  <a:extLst>
                    <a:ext uri="{9D8B030D-6E8A-4147-A177-3AD203B41FA5}">
                      <a16:colId xmlns:a16="http://schemas.microsoft.com/office/drawing/2014/main" val="852330885"/>
                    </a:ext>
                  </a:extLst>
                </a:gridCol>
                <a:gridCol w="2672662">
                  <a:extLst>
                    <a:ext uri="{9D8B030D-6E8A-4147-A177-3AD203B41FA5}">
                      <a16:colId xmlns:a16="http://schemas.microsoft.com/office/drawing/2014/main" val="363338791"/>
                    </a:ext>
                  </a:extLst>
                </a:gridCol>
                <a:gridCol w="397288">
                  <a:extLst>
                    <a:ext uri="{9D8B030D-6E8A-4147-A177-3AD203B41FA5}">
                      <a16:colId xmlns:a16="http://schemas.microsoft.com/office/drawing/2014/main" val="3904856208"/>
                    </a:ext>
                  </a:extLst>
                </a:gridCol>
                <a:gridCol w="433404">
                  <a:extLst>
                    <a:ext uri="{9D8B030D-6E8A-4147-A177-3AD203B41FA5}">
                      <a16:colId xmlns:a16="http://schemas.microsoft.com/office/drawing/2014/main" val="2793030701"/>
                    </a:ext>
                  </a:extLst>
                </a:gridCol>
                <a:gridCol w="2672662">
                  <a:extLst>
                    <a:ext uri="{9D8B030D-6E8A-4147-A177-3AD203B41FA5}">
                      <a16:colId xmlns:a16="http://schemas.microsoft.com/office/drawing/2014/main" val="1240200613"/>
                    </a:ext>
                  </a:extLst>
                </a:gridCol>
              </a:tblGrid>
              <a:tr h="2687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Ⅰ.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조사 개요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---------------------------- 2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Ⅳ.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교직원 만족도 비교 분석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----- 62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434445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조사 배경 및 목적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수행 절차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---------------------- 4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조사 설계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--------------------- 5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응답자 현황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------------------- 9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총괄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-------------------------- 63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요인별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----------------------- 64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352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122494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Ⅱ.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교원 만족도 조사 결과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--------- 11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Ⅴ.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종합 및 제언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--------------------- 66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058667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조사결과 총괄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-------------- 12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속성별 결과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---------------- 18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부가조사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--------------------- 33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교원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만족도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---------------- 67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직원 만족도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--------------- 68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209202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Ⅲ.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직원 만족도 조사 결과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--------- 38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Ⅵ.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dist" latinLnBrk="1">
                        <a:buNone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부록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--------------------------------- 69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65876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조사결과 총괄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-------------- 39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속성별 결과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---------------- 44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부가조사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------------------- 59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교원 설문지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---------------- 70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직원 설문지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---------------- 74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095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속성별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첨단 강의실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을 제외한 모든 요인의 만족도 점수는 </a:t>
            </a:r>
            <a:r>
              <a:rPr lang="ko-KR" altLang="en-US" sz="1400" b="1" dirty="0" err="1" smtClean="0">
                <a:latin typeface="+mn-ea"/>
              </a:rPr>
              <a:t>리나시타교양대학이</a:t>
            </a:r>
            <a:r>
              <a:rPr lang="ko-KR" altLang="en-US" sz="1400" b="1" dirty="0" smtClean="0">
                <a:latin typeface="+mn-ea"/>
              </a:rPr>
              <a:t> 가장 낮았고</a:t>
            </a:r>
            <a:r>
              <a:rPr lang="en-US" altLang="ko-KR" sz="1400" b="1" dirty="0" smtClean="0">
                <a:latin typeface="+mn-ea"/>
              </a:rPr>
              <a:t>, ‘</a:t>
            </a:r>
            <a:r>
              <a:rPr lang="ko-KR" altLang="en-US" sz="1400" b="1" dirty="0" smtClean="0">
                <a:latin typeface="+mn-ea"/>
              </a:rPr>
              <a:t>첨단 강의실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의 만족도 점수는 과학기술융합대학에서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단과대학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1046484735"/>
              </p:ext>
            </p:extLst>
          </p:nvPr>
        </p:nvGraphicFramePr>
        <p:xfrm>
          <a:off x="272480" y="2205483"/>
          <a:ext cx="9358310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6298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편의시설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예산편성 및 집행</a:t>
            </a:r>
            <a:r>
              <a:rPr lang="en-US" altLang="ko-KR" sz="1400" b="1" dirty="0" smtClean="0">
                <a:latin typeface="+mn-ea"/>
              </a:rPr>
              <a:t>’, ‘</a:t>
            </a:r>
            <a:r>
              <a:rPr lang="ko-KR" altLang="en-US" sz="1400" b="1" dirty="0" smtClean="0">
                <a:latin typeface="+mn-ea"/>
              </a:rPr>
              <a:t>연구지원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의 요인 만족도 점수는 </a:t>
            </a:r>
            <a:r>
              <a:rPr lang="ko-KR" altLang="en-US" sz="1400" b="1" dirty="0" err="1" smtClean="0">
                <a:latin typeface="+mn-ea"/>
              </a:rPr>
              <a:t>간호대학이</a:t>
            </a:r>
            <a:r>
              <a:rPr lang="ko-KR" altLang="en-US" sz="1400" b="1" dirty="0" smtClean="0">
                <a:latin typeface="+mn-ea"/>
              </a:rPr>
              <a:t> 가장 낮았고</a:t>
            </a:r>
            <a:r>
              <a:rPr lang="en-US" altLang="ko-KR" sz="1400" b="1" dirty="0" smtClean="0">
                <a:latin typeface="+mn-ea"/>
              </a:rPr>
              <a:t>, ‘</a:t>
            </a:r>
            <a:r>
              <a:rPr lang="ko-KR" altLang="en-US" sz="1400" b="1" dirty="0" smtClean="0">
                <a:latin typeface="+mn-ea"/>
              </a:rPr>
              <a:t>대학정보시스템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dirty="0" smtClean="0">
                <a:latin typeface="+mn-ea"/>
              </a:rPr>
              <a:t>＇</a:t>
            </a:r>
            <a:r>
              <a:rPr lang="ko-KR" altLang="en-US" sz="1400" b="1" dirty="0" smtClean="0">
                <a:latin typeface="+mn-ea"/>
              </a:rPr>
              <a:t>감사</a:t>
            </a:r>
            <a:r>
              <a:rPr lang="en-US" altLang="ko-KR" sz="1400" b="1" dirty="0" smtClean="0">
                <a:latin typeface="+mn-ea"/>
              </a:rPr>
              <a:t>’, ‘</a:t>
            </a:r>
            <a:r>
              <a:rPr lang="ko-KR" altLang="en-US" sz="1400" b="1" dirty="0" smtClean="0">
                <a:latin typeface="+mn-ea"/>
              </a:rPr>
              <a:t>복지 및 업무지원</a:t>
            </a:r>
            <a:r>
              <a:rPr lang="en-US" altLang="ko-KR" sz="1400" b="1" dirty="0" smtClean="0">
                <a:latin typeface="+mn-ea"/>
              </a:rPr>
              <a:t>’, ‘</a:t>
            </a:r>
            <a:r>
              <a:rPr lang="ko-KR" altLang="en-US" sz="1400" b="1" dirty="0" smtClean="0">
                <a:latin typeface="+mn-ea"/>
              </a:rPr>
              <a:t>봉사프로그램</a:t>
            </a:r>
            <a:r>
              <a:rPr lang="en-US" altLang="ko-KR" sz="1400" b="1" dirty="0" smtClean="0">
                <a:latin typeface="+mn-ea"/>
              </a:rPr>
              <a:t>’, ‘</a:t>
            </a:r>
            <a:r>
              <a:rPr lang="ko-KR" altLang="en-US" sz="1400" b="1" dirty="0" smtClean="0">
                <a:latin typeface="+mn-ea"/>
              </a:rPr>
              <a:t>대학 이미지 및 소속감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은 </a:t>
            </a:r>
            <a:r>
              <a:rPr lang="ko-KR" altLang="en-US" sz="1400" b="1" dirty="0" err="1" smtClean="0">
                <a:latin typeface="+mn-ea"/>
              </a:rPr>
              <a:t>리나시타교양대학이</a:t>
            </a:r>
            <a:r>
              <a:rPr lang="ko-KR" altLang="en-US" sz="1400" b="1" dirty="0" smtClean="0">
                <a:latin typeface="+mn-ea"/>
              </a:rPr>
              <a:t> 가장 낮았으며</a:t>
            </a:r>
            <a:r>
              <a:rPr lang="en-US" altLang="ko-KR" sz="1400" b="1" dirty="0" smtClean="0">
                <a:latin typeface="+mn-ea"/>
              </a:rPr>
              <a:t>, ‘</a:t>
            </a:r>
            <a:r>
              <a:rPr lang="ko-KR" altLang="en-US" sz="1400" b="1" dirty="0" smtClean="0">
                <a:latin typeface="+mn-ea"/>
              </a:rPr>
              <a:t>위기상황 대응 및 비대면 수업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은 글로벌비즈니스대학이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단과대학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3438428033"/>
              </p:ext>
            </p:extLst>
          </p:nvPr>
        </p:nvGraphicFramePr>
        <p:xfrm>
          <a:off x="526034" y="2205482"/>
          <a:ext cx="8856091" cy="41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8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속성별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첨단 강의실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을 제외한 모든 요인의 만족도 점수는 동두천 캠퍼스가 낮았고</a:t>
            </a:r>
            <a:r>
              <a:rPr lang="en-US" altLang="ko-KR" sz="1400" b="1" dirty="0" smtClean="0">
                <a:latin typeface="+mn-ea"/>
              </a:rPr>
              <a:t>, ‘</a:t>
            </a:r>
            <a:r>
              <a:rPr lang="ko-KR" altLang="en-US" sz="1400" b="1" dirty="0" smtClean="0">
                <a:latin typeface="+mn-ea"/>
              </a:rPr>
              <a:t>첨단 강의실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의 만족도 점수는 의정부 캠퍼스에서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캠퍼스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3068112446"/>
              </p:ext>
            </p:extLst>
          </p:nvPr>
        </p:nvGraphicFramePr>
        <p:xfrm>
          <a:off x="272480" y="2205483"/>
          <a:ext cx="9358310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9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6298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모든 요인의 만족도 점수는 동두천 캠퍼스가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캠퍼스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3453195112"/>
              </p:ext>
            </p:extLst>
          </p:nvPr>
        </p:nvGraphicFramePr>
        <p:xfrm>
          <a:off x="526034" y="2205482"/>
          <a:ext cx="8856091" cy="41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9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속성별 결과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7881" y="707804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종합 만족도는 여성이 낮았으며</a:t>
            </a:r>
            <a:r>
              <a:rPr lang="en-US" altLang="ko-KR" sz="1400" b="1" dirty="0" smtClean="0">
                <a:latin typeface="+mn-ea"/>
              </a:rPr>
              <a:t>,</a:t>
            </a:r>
          </a:p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50</a:t>
            </a:r>
            <a:r>
              <a:rPr lang="ko-KR" altLang="en-US" sz="1400" b="1" dirty="0" smtClean="0">
                <a:latin typeface="+mn-ea"/>
              </a:rPr>
              <a:t>대가 가장 낮았음</a:t>
            </a:r>
            <a:r>
              <a:rPr lang="en-US" altLang="ko-KR" sz="1400" b="1" dirty="0" smtClean="0">
                <a:latin typeface="+mn-ea"/>
              </a:rPr>
              <a:t>. 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1591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(2)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성별 및 연령대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2521834453"/>
              </p:ext>
            </p:extLst>
          </p:nvPr>
        </p:nvGraphicFramePr>
        <p:xfrm>
          <a:off x="272480" y="2235042"/>
          <a:ext cx="4536058" cy="400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701337784"/>
              </p:ext>
            </p:extLst>
          </p:nvPr>
        </p:nvGraphicFramePr>
        <p:xfrm>
          <a:off x="5060950" y="2235043"/>
          <a:ext cx="4572570" cy="400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0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첨단 강의실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을 제외한 모든 요인은 여성 교원이 낮은 만족도를 보임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성별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2153436774"/>
              </p:ext>
            </p:extLst>
          </p:nvPr>
        </p:nvGraphicFramePr>
        <p:xfrm>
          <a:off x="272480" y="2205483"/>
          <a:ext cx="9358310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58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모든 요인에서 여성이 낮은 </a:t>
            </a:r>
            <a:r>
              <a:rPr lang="ko-KR" altLang="en-US" sz="1400" b="1" dirty="0">
                <a:latin typeface="+mn-ea"/>
              </a:rPr>
              <a:t>만족도를 </a:t>
            </a:r>
            <a:r>
              <a:rPr lang="ko-KR" altLang="en-US" sz="1400" b="1" dirty="0" smtClean="0">
                <a:latin typeface="+mn-ea"/>
              </a:rPr>
              <a:t>보임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성별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2834405762"/>
              </p:ext>
            </p:extLst>
          </p:nvPr>
        </p:nvGraphicFramePr>
        <p:xfrm>
          <a:off x="526034" y="2205482"/>
          <a:ext cx="8856091" cy="41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모든 요인의 만족도 점수는 </a:t>
            </a:r>
            <a:r>
              <a:rPr lang="en-US" altLang="ko-KR" sz="1400" b="1" dirty="0" smtClean="0">
                <a:latin typeface="+mn-ea"/>
              </a:rPr>
              <a:t>50</a:t>
            </a:r>
            <a:r>
              <a:rPr lang="ko-KR" altLang="en-US" sz="1400" b="1" dirty="0" smtClean="0">
                <a:latin typeface="+mn-ea"/>
              </a:rPr>
              <a:t>대 교원이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연령대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2412586850"/>
              </p:ext>
            </p:extLst>
          </p:nvPr>
        </p:nvGraphicFramePr>
        <p:xfrm>
          <a:off x="272480" y="2205483"/>
          <a:ext cx="9358310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7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모든 요인의 만족도 점수는 </a:t>
            </a:r>
            <a:r>
              <a:rPr lang="en-US" altLang="ko-KR" sz="1400" b="1" dirty="0">
                <a:latin typeface="+mn-ea"/>
              </a:rPr>
              <a:t>50</a:t>
            </a:r>
            <a:r>
              <a:rPr lang="ko-KR" altLang="en-US" sz="1400" b="1" dirty="0">
                <a:latin typeface="+mn-ea"/>
              </a:rPr>
              <a:t>대 교원이 가장 낮았음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연령대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534787152"/>
              </p:ext>
            </p:extLst>
          </p:nvPr>
        </p:nvGraphicFramePr>
        <p:xfrm>
          <a:off x="526034" y="2205482"/>
          <a:ext cx="8856091" cy="41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87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7000" y="71745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직급에 따라서는 </a:t>
            </a:r>
            <a:r>
              <a:rPr lang="ko-KR" altLang="en-US" sz="1400" b="1" dirty="0" smtClean="0">
                <a:latin typeface="+mn-ea"/>
              </a:rPr>
              <a:t>조교수가 </a:t>
            </a:r>
            <a:r>
              <a:rPr lang="ko-KR" altLang="en-US" sz="1400" b="1" dirty="0">
                <a:latin typeface="+mn-ea"/>
              </a:rPr>
              <a:t>낮은 만족수준을 보이며</a:t>
            </a:r>
            <a:r>
              <a:rPr lang="en-US" altLang="ko-KR" sz="1400" b="1" dirty="0">
                <a:latin typeface="+mn-ea"/>
              </a:rPr>
              <a:t>, </a:t>
            </a:r>
          </a:p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>
                <a:latin typeface="+mn-ea"/>
              </a:rPr>
              <a:t>7</a:t>
            </a:r>
            <a:r>
              <a:rPr lang="ko-KR" altLang="en-US" sz="1400" b="1" dirty="0">
                <a:latin typeface="+mn-ea"/>
              </a:rPr>
              <a:t>년 이상부터 </a:t>
            </a:r>
            <a:r>
              <a:rPr lang="en-US" altLang="ko-KR" sz="1400" b="1" dirty="0">
                <a:latin typeface="+mn-ea"/>
              </a:rPr>
              <a:t>10</a:t>
            </a:r>
            <a:r>
              <a:rPr lang="ko-KR" altLang="en-US" sz="1400" b="1" dirty="0" err="1">
                <a:latin typeface="+mn-ea"/>
              </a:rPr>
              <a:t>년미만의</a:t>
            </a:r>
            <a:r>
              <a:rPr lang="ko-KR" altLang="en-US" sz="1400" b="1" dirty="0">
                <a:latin typeface="+mn-ea"/>
              </a:rPr>
              <a:t> 근속연수를 가진 교원 집단이 낮은 만족 수준을 보임</a:t>
            </a:r>
            <a:r>
              <a:rPr lang="en-US" altLang="ko-KR" sz="1400" b="1" dirty="0">
                <a:latin typeface="+mn-ea"/>
              </a:rPr>
              <a:t>. 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1591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(3)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직급 및 근속연수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2897362630"/>
              </p:ext>
            </p:extLst>
          </p:nvPr>
        </p:nvGraphicFramePr>
        <p:xfrm>
          <a:off x="272480" y="2235042"/>
          <a:ext cx="4536058" cy="400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1437291397"/>
              </p:ext>
            </p:extLst>
          </p:nvPr>
        </p:nvGraphicFramePr>
        <p:xfrm>
          <a:off x="5060950" y="2235043"/>
          <a:ext cx="4572570" cy="400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30102"/>
              </p:ext>
            </p:extLst>
          </p:nvPr>
        </p:nvGraphicFramePr>
        <p:xfrm>
          <a:off x="2257884" y="2132856"/>
          <a:ext cx="539023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60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199172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Ⅰ.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조사 개요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조사 배경 및 목적</a:t>
                      </a: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수행 절차</a:t>
                      </a: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조사 설계</a:t>
                      </a: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응답자 현황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첨단 강의실</a:t>
            </a:r>
            <a:r>
              <a:rPr lang="en-US" altLang="ko-KR" sz="1400" b="1" dirty="0" smtClean="0">
                <a:latin typeface="+mn-ea"/>
              </a:rPr>
              <a:t>'</a:t>
            </a:r>
            <a:r>
              <a:rPr lang="ko-KR" altLang="en-US" sz="1400" b="1" dirty="0" smtClean="0">
                <a:latin typeface="+mn-ea"/>
              </a:rPr>
              <a:t>의 만족도는 </a:t>
            </a:r>
            <a:r>
              <a:rPr lang="ko-KR" altLang="en-US" sz="1400" b="1" dirty="0" err="1" smtClean="0">
                <a:latin typeface="+mn-ea"/>
              </a:rPr>
              <a:t>교수집단이</a:t>
            </a:r>
            <a:r>
              <a:rPr lang="ko-KR" altLang="en-US" sz="1400" b="1" dirty="0" smtClean="0">
                <a:latin typeface="+mn-ea"/>
              </a:rPr>
              <a:t> 가장 낮았으며</a:t>
            </a:r>
            <a:r>
              <a:rPr lang="en-US" altLang="ko-KR" sz="1400" b="1" dirty="0" smtClean="0">
                <a:latin typeface="+mn-ea"/>
              </a:rPr>
              <a:t>, ‘</a:t>
            </a:r>
            <a:r>
              <a:rPr lang="ko-KR" altLang="en-US" sz="1400" b="1" dirty="0" smtClean="0">
                <a:latin typeface="+mn-ea"/>
              </a:rPr>
              <a:t>교원인사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는 부교수집단이 가장 낮았으며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다른 요인의 만족도는 조교수집단이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(3.1)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직급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4058453131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6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연구지원</a:t>
            </a:r>
            <a:r>
              <a:rPr lang="en-US" altLang="ko-KR" sz="1400" b="1" dirty="0" smtClean="0">
                <a:latin typeface="+mn-ea"/>
              </a:rPr>
              <a:t>'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봉사프로그램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의 만족도는 부교수집단이 가장 낮았으며</a:t>
            </a:r>
            <a:r>
              <a:rPr lang="en-US" altLang="ko-KR" sz="1400" b="1" dirty="0" smtClean="0">
                <a:latin typeface="+mn-ea"/>
              </a:rPr>
              <a:t>, ‘</a:t>
            </a:r>
            <a:r>
              <a:rPr lang="ko-KR" altLang="en-US" sz="1400" b="1" dirty="0" smtClean="0">
                <a:latin typeface="+mn-ea"/>
              </a:rPr>
              <a:t>위기상황 대응 및 비대면 수업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은 </a:t>
            </a:r>
            <a:r>
              <a:rPr lang="ko-KR" altLang="en-US" sz="1400" b="1" dirty="0" err="1" smtClean="0">
                <a:latin typeface="+mn-ea"/>
              </a:rPr>
              <a:t>교수집단이</a:t>
            </a:r>
            <a:r>
              <a:rPr lang="ko-KR" altLang="en-US" sz="1400" b="1" dirty="0" smtClean="0">
                <a:latin typeface="+mn-ea"/>
              </a:rPr>
              <a:t> 가장 낮았고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다른 요인은 조교수집단이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latin typeface="+mn-ea"/>
                <a:cs typeface="Times New Roman" pitchFamily="18" charset="0"/>
              </a:rPr>
              <a:t>(3.1)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속성별 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직급</a:t>
            </a:r>
            <a:endParaRPr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3464832553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6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대학혁신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대학 발전 계획에 대한 인식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의 만족도는 </a:t>
            </a:r>
            <a:r>
              <a:rPr lang="en-US" altLang="ko-KR" sz="1400" b="1" dirty="0" smtClean="0">
                <a:latin typeface="+mn-ea"/>
              </a:rPr>
              <a:t>‘20</a:t>
            </a:r>
            <a:r>
              <a:rPr lang="ko-KR" altLang="en-US" sz="1400" b="1" dirty="0" smtClean="0">
                <a:latin typeface="+mn-ea"/>
              </a:rPr>
              <a:t>년 이상 집단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이 가장 낮았으며</a:t>
            </a:r>
            <a:r>
              <a:rPr lang="en-US" altLang="ko-KR" sz="1400" b="1" dirty="0" smtClean="0">
                <a:latin typeface="+mn-ea"/>
              </a:rPr>
              <a:t>, ‘</a:t>
            </a:r>
            <a:r>
              <a:rPr lang="ko-KR" altLang="en-US" sz="1400" b="1" dirty="0" smtClean="0">
                <a:latin typeface="+mn-ea"/>
              </a:rPr>
              <a:t>교육과정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교육환경</a:t>
            </a:r>
            <a:r>
              <a:rPr lang="en-US" altLang="ko-KR" sz="1400" b="1" dirty="0" smtClean="0">
                <a:latin typeface="+mn-ea"/>
              </a:rPr>
              <a:t>’, ‘</a:t>
            </a:r>
            <a:r>
              <a:rPr lang="ko-KR" altLang="en-US" sz="1400" b="1" dirty="0" smtClean="0">
                <a:latin typeface="+mn-ea"/>
              </a:rPr>
              <a:t>교원인사</a:t>
            </a:r>
            <a:r>
              <a:rPr lang="en-US" altLang="ko-KR" sz="1400" b="1" dirty="0" smtClean="0">
                <a:latin typeface="+mn-ea"/>
              </a:rPr>
              <a:t>’, ‘</a:t>
            </a:r>
            <a:r>
              <a:rPr lang="ko-KR" altLang="en-US" sz="1400" b="1" dirty="0" smtClean="0">
                <a:latin typeface="+mn-ea"/>
              </a:rPr>
              <a:t>수업평가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는 </a:t>
            </a:r>
            <a:r>
              <a:rPr lang="en-US" altLang="ko-KR" sz="1400" b="1" dirty="0" smtClean="0">
                <a:latin typeface="+mn-ea"/>
              </a:rPr>
              <a:t>’10</a:t>
            </a:r>
            <a:r>
              <a:rPr lang="ko-KR" altLang="en-US" sz="1400" b="1" dirty="0" smtClean="0">
                <a:latin typeface="+mn-ea"/>
              </a:rPr>
              <a:t>년 이상 </a:t>
            </a:r>
            <a:r>
              <a:rPr lang="en-US" altLang="ko-KR" sz="1400" b="1" dirty="0" smtClean="0">
                <a:latin typeface="+mn-ea"/>
              </a:rPr>
              <a:t>~ 20</a:t>
            </a:r>
            <a:r>
              <a:rPr lang="ko-KR" altLang="en-US" sz="1400" b="1" dirty="0" smtClean="0">
                <a:latin typeface="+mn-ea"/>
              </a:rPr>
              <a:t>년 미만 집단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이 가장 낮았고</a:t>
            </a:r>
            <a:r>
              <a:rPr lang="en-US" altLang="ko-KR" sz="1400" b="1" dirty="0" smtClean="0">
                <a:latin typeface="+mn-ea"/>
              </a:rPr>
              <a:t>, ‘</a:t>
            </a:r>
            <a:r>
              <a:rPr lang="ko-KR" altLang="en-US" sz="1400" b="1" dirty="0" smtClean="0">
                <a:latin typeface="+mn-ea"/>
              </a:rPr>
              <a:t>첨단 강의실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은 </a:t>
            </a:r>
            <a:r>
              <a:rPr lang="en-US" altLang="ko-KR" sz="1400" b="1" dirty="0" smtClean="0">
                <a:latin typeface="+mn-ea"/>
              </a:rPr>
              <a:t>‘7</a:t>
            </a:r>
            <a:r>
              <a:rPr lang="ko-KR" altLang="en-US" sz="1400" b="1" dirty="0" smtClean="0">
                <a:latin typeface="+mn-ea"/>
              </a:rPr>
              <a:t>년 이상 </a:t>
            </a:r>
            <a:r>
              <a:rPr lang="en-US" altLang="ko-KR" sz="1400" b="1" dirty="0" smtClean="0">
                <a:latin typeface="+mn-ea"/>
              </a:rPr>
              <a:t>~ 10</a:t>
            </a:r>
            <a:r>
              <a:rPr lang="ko-KR" altLang="en-US" sz="1400" b="1" dirty="0" smtClean="0">
                <a:latin typeface="+mn-ea"/>
              </a:rPr>
              <a:t>년 미만 집단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이 가장 낮았으며</a:t>
            </a:r>
            <a:r>
              <a:rPr lang="en-US" altLang="ko-KR" sz="1400" b="1" dirty="0" smtClean="0">
                <a:latin typeface="+mn-ea"/>
              </a:rPr>
              <a:t>, ＇</a:t>
            </a:r>
            <a:r>
              <a:rPr lang="ko-KR" altLang="en-US" sz="1400" b="1" dirty="0" smtClean="0">
                <a:latin typeface="+mn-ea"/>
              </a:rPr>
              <a:t>교수법 지원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은 </a:t>
            </a:r>
            <a:r>
              <a:rPr lang="en-US" altLang="ko-KR" sz="1400" b="1" dirty="0" smtClean="0">
                <a:latin typeface="+mn-ea"/>
              </a:rPr>
              <a:t>‘3</a:t>
            </a:r>
            <a:r>
              <a:rPr lang="ko-KR" altLang="en-US" sz="1400" b="1" dirty="0" smtClean="0">
                <a:latin typeface="+mn-ea"/>
              </a:rPr>
              <a:t>년 이상 </a:t>
            </a:r>
            <a:r>
              <a:rPr lang="en-US" altLang="ko-KR" sz="1400" b="1" dirty="0" smtClean="0">
                <a:latin typeface="+mn-ea"/>
              </a:rPr>
              <a:t>~ 7</a:t>
            </a:r>
            <a:r>
              <a:rPr lang="ko-KR" altLang="en-US" sz="1400" b="1" dirty="0" smtClean="0">
                <a:latin typeface="+mn-ea"/>
              </a:rPr>
              <a:t>년 미만 집단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이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(3.2)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근속연수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88304395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8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편의시설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dirty="0">
                <a:latin typeface="+mn-ea"/>
              </a:rPr>
              <a:t>‘</a:t>
            </a:r>
            <a:r>
              <a:rPr lang="ko-KR" altLang="en-US" sz="1400" b="1" dirty="0">
                <a:latin typeface="+mn-ea"/>
              </a:rPr>
              <a:t>예산편성 및 집행</a:t>
            </a:r>
            <a:r>
              <a:rPr lang="en-US" altLang="ko-KR" sz="1400" b="1" dirty="0" smtClean="0">
                <a:latin typeface="+mn-ea"/>
              </a:rPr>
              <a:t>’, </a:t>
            </a:r>
            <a:r>
              <a:rPr lang="en-US" altLang="ko-KR" sz="1400" b="1" dirty="0">
                <a:latin typeface="+mn-ea"/>
              </a:rPr>
              <a:t>‘</a:t>
            </a:r>
            <a:r>
              <a:rPr lang="ko-KR" altLang="en-US" sz="1400" b="1" dirty="0">
                <a:latin typeface="+mn-ea"/>
              </a:rPr>
              <a:t>감사</a:t>
            </a:r>
            <a:r>
              <a:rPr lang="en-US" altLang="ko-KR" sz="1400" b="1" dirty="0" smtClean="0">
                <a:latin typeface="+mn-ea"/>
              </a:rPr>
              <a:t>’, </a:t>
            </a:r>
            <a:r>
              <a:rPr lang="en-US" altLang="ko-KR" sz="1400" b="1" dirty="0">
                <a:latin typeface="+mn-ea"/>
              </a:rPr>
              <a:t>‘</a:t>
            </a:r>
            <a:r>
              <a:rPr lang="ko-KR" altLang="en-US" sz="1400" b="1" dirty="0">
                <a:latin typeface="+mn-ea"/>
              </a:rPr>
              <a:t>복지 및 업무지원</a:t>
            </a:r>
            <a:r>
              <a:rPr lang="en-US" altLang="ko-KR" sz="1400" b="1" dirty="0" smtClean="0">
                <a:latin typeface="+mn-ea"/>
              </a:rPr>
              <a:t>’, </a:t>
            </a:r>
            <a:r>
              <a:rPr lang="en-US" altLang="ko-KR" sz="1400" b="1" dirty="0">
                <a:latin typeface="+mn-ea"/>
              </a:rPr>
              <a:t>‘</a:t>
            </a:r>
            <a:r>
              <a:rPr lang="ko-KR" altLang="en-US" sz="1400" b="1" dirty="0">
                <a:latin typeface="+mn-ea"/>
              </a:rPr>
              <a:t>연구지원</a:t>
            </a:r>
            <a:r>
              <a:rPr lang="en-US" altLang="ko-KR" sz="1400" b="1" dirty="0" smtClean="0">
                <a:latin typeface="+mn-ea"/>
              </a:rPr>
              <a:t>’, </a:t>
            </a:r>
            <a:r>
              <a:rPr lang="en-US" altLang="ko-KR" sz="1400" b="1" dirty="0">
                <a:latin typeface="+mn-ea"/>
              </a:rPr>
              <a:t>‘</a:t>
            </a:r>
            <a:r>
              <a:rPr lang="ko-KR" altLang="en-US" sz="1400" b="1" dirty="0">
                <a:latin typeface="+mn-ea"/>
              </a:rPr>
              <a:t>대학 이미지 및 소속감</a:t>
            </a:r>
            <a:r>
              <a:rPr lang="en-US" altLang="ko-KR" sz="1400" b="1" dirty="0">
                <a:latin typeface="+mn-ea"/>
              </a:rPr>
              <a:t>’, ‘</a:t>
            </a:r>
            <a:r>
              <a:rPr lang="ko-KR" altLang="en-US" sz="1400" b="1" dirty="0" err="1">
                <a:latin typeface="+mn-ea"/>
              </a:rPr>
              <a:t>위기사항</a:t>
            </a:r>
            <a:r>
              <a:rPr lang="ko-KR" altLang="en-US" sz="1400" b="1" dirty="0">
                <a:latin typeface="+mn-ea"/>
              </a:rPr>
              <a:t> 대응 및 비대면 수업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은 </a:t>
            </a:r>
            <a:r>
              <a:rPr lang="en-US" altLang="ko-KR" sz="1400" b="1" dirty="0" smtClean="0">
                <a:latin typeface="+mn-ea"/>
              </a:rPr>
              <a:t>’20</a:t>
            </a:r>
            <a:r>
              <a:rPr lang="ko-KR" altLang="en-US" sz="1400" b="1" dirty="0" smtClean="0">
                <a:latin typeface="+mn-ea"/>
              </a:rPr>
              <a:t>년 이상 집단</a:t>
            </a:r>
            <a:r>
              <a:rPr lang="en-US" altLang="ko-KR" sz="1400" b="1" dirty="0" smtClean="0">
                <a:latin typeface="+mn-ea"/>
              </a:rPr>
              <a:t>＇</a:t>
            </a:r>
            <a:r>
              <a:rPr lang="ko-KR" altLang="en-US" sz="1400" b="1" dirty="0" smtClean="0">
                <a:latin typeface="+mn-ea"/>
              </a:rPr>
              <a:t>이 가장 낮았으며</a:t>
            </a:r>
            <a:r>
              <a:rPr lang="en-US" altLang="ko-KR" sz="1400" b="1" dirty="0" smtClean="0">
                <a:latin typeface="+mn-ea"/>
              </a:rPr>
              <a:t>, ‘</a:t>
            </a:r>
            <a:r>
              <a:rPr lang="ko-KR" altLang="en-US" sz="1400" b="1" dirty="0" smtClean="0">
                <a:latin typeface="+mn-ea"/>
              </a:rPr>
              <a:t>대학정보시스템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봉사프로그램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은</a:t>
            </a:r>
            <a:r>
              <a:rPr lang="en-US" altLang="ko-KR" sz="1400" b="1" dirty="0" smtClean="0">
                <a:latin typeface="+mn-ea"/>
              </a:rPr>
              <a:t> ‘7</a:t>
            </a:r>
            <a:r>
              <a:rPr lang="ko-KR" altLang="en-US" sz="1400" b="1" dirty="0" smtClean="0">
                <a:latin typeface="+mn-ea"/>
              </a:rPr>
              <a:t>년 이상부터 </a:t>
            </a:r>
            <a:r>
              <a:rPr lang="en-US" altLang="ko-KR" sz="1400" b="1" dirty="0" smtClean="0">
                <a:latin typeface="+mn-ea"/>
              </a:rPr>
              <a:t>10</a:t>
            </a:r>
            <a:r>
              <a:rPr lang="ko-KR" altLang="en-US" sz="1400" b="1" dirty="0" smtClean="0">
                <a:latin typeface="+mn-ea"/>
              </a:rPr>
              <a:t>년 미만 집단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이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근속연수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2104450070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3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온라인 실시간 강의를 위한 인프라 지원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콘텐츠 제작 </a:t>
            </a:r>
            <a:r>
              <a:rPr lang="en-US" altLang="ko-KR" sz="1400" b="1" dirty="0">
                <a:latin typeface="+mn-ea"/>
              </a:rPr>
              <a:t>S/W, </a:t>
            </a:r>
            <a:r>
              <a:rPr lang="ko-KR" altLang="en-US" sz="1400" b="1" dirty="0">
                <a:latin typeface="+mn-ea"/>
              </a:rPr>
              <a:t>카메라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 err="1">
                <a:latin typeface="+mn-ea"/>
              </a:rPr>
              <a:t>헤드셋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터치 모니터 등</a:t>
            </a:r>
            <a:r>
              <a:rPr lang="en-US" altLang="ko-KR" sz="1400" b="1" dirty="0">
                <a:latin typeface="+mn-ea"/>
              </a:rPr>
              <a:t>)</a:t>
            </a:r>
            <a:r>
              <a:rPr lang="ko-KR" altLang="en-US" sz="1400" b="1" dirty="0">
                <a:latin typeface="+mn-ea"/>
              </a:rPr>
              <a:t>이 가장 시급하게 지원해야 할 것이었음</a:t>
            </a:r>
            <a:r>
              <a:rPr lang="en-US" altLang="ko-KR" sz="1400" b="1" dirty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+mn-ea"/>
                <a:cs typeface="Times New Roman" pitchFamily="18" charset="0"/>
              </a:rPr>
              <a:t>(1)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비대면 수업을 위해 가장 시급하게 지원해야 할 것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3333221753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88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err="1" smtClean="0">
                <a:latin typeface="+mn-ea"/>
              </a:rPr>
              <a:t>Webex</a:t>
            </a:r>
            <a:r>
              <a:rPr lang="ko-KR" altLang="en-US" sz="1400" b="1" dirty="0" smtClean="0">
                <a:latin typeface="+mn-ea"/>
              </a:rPr>
              <a:t>가 비대면 수업에 주로 사용하는 강의 플랫폼 이었음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(2)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비대면 수업에 주로 사용하는 강의 플랫폼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348009557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7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err="1" smtClean="0">
                <a:latin typeface="+mn-ea"/>
              </a:rPr>
              <a:t>Webex</a:t>
            </a:r>
            <a:r>
              <a:rPr lang="ko-KR" altLang="en-US" sz="1400" b="1" dirty="0" smtClean="0">
                <a:latin typeface="+mn-ea"/>
              </a:rPr>
              <a:t>가 비대면 수업에 주로 사용하고 싶은 강의 플랫폼 이었음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(3)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비대면 수업에 주로 사용하고 싶은 강의 플랫폼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1024932311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비대면 수업을 위한 강의실 환경 조성이 </a:t>
            </a:r>
            <a:r>
              <a:rPr lang="ko-KR" altLang="en-US" sz="1400" b="1" dirty="0" err="1" smtClean="0">
                <a:latin typeface="+mn-ea"/>
              </a:rPr>
              <a:t>위기상항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코로나 </a:t>
            </a:r>
            <a:r>
              <a:rPr lang="en-US" altLang="ko-KR" sz="1400" b="1" dirty="0" smtClean="0">
                <a:latin typeface="+mn-ea"/>
              </a:rPr>
              <a:t>19 </a:t>
            </a:r>
            <a:r>
              <a:rPr lang="ko-KR" altLang="en-US" sz="1400" b="1" dirty="0" smtClean="0">
                <a:latin typeface="+mn-ea"/>
              </a:rPr>
              <a:t>등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에서 가장 준비하거나 개선해야할 </a:t>
            </a:r>
            <a:r>
              <a:rPr lang="ko-KR" altLang="en-US" sz="1400" b="1" dirty="0" err="1" smtClean="0">
                <a:latin typeface="+mn-ea"/>
              </a:rPr>
              <a:t>사항이었음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(4) </a:t>
            </a:r>
            <a:r>
              <a:rPr kumimoji="0" lang="ko-KR" altLang="en-US" sz="1400" b="1" dirty="0" err="1" smtClean="0">
                <a:latin typeface="+mn-ea"/>
                <a:cs typeface="Times New Roman" pitchFamily="18" charset="0"/>
              </a:rPr>
              <a:t>위기사항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코로나 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19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등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)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에서 준비하거나 개선해야할 사항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중복응답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)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37964477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5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365269" y="312911"/>
            <a:ext cx="2119982" cy="307777"/>
          </a:xfrm>
          <a:noFill/>
        </p:spPr>
        <p:txBody>
          <a:bodyPr wrap="square">
            <a:spAutoFit/>
          </a:bodyPr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97858" y="728700"/>
            <a:ext cx="8507555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개방형 설문 조사 결과 개선 의견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42397"/>
              </p:ext>
            </p:extLst>
          </p:nvPr>
        </p:nvGraphicFramePr>
        <p:xfrm>
          <a:off x="706945" y="1178525"/>
          <a:ext cx="84984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468">
                  <a:extLst>
                    <a:ext uri="{9D8B030D-6E8A-4147-A177-3AD203B41FA5}">
                      <a16:colId xmlns:a16="http://schemas.microsoft.com/office/drawing/2014/main" val="568278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교학팀원들의 겸직이 많아서 업무에 부하가 걸린다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소속업무에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전념할 수 있도록 체계적인 업무 분담이 되었으면 좋겠다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25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도약하고 있는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신한대의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상황에 대비하여 생각하자면 매우 훌륭하게 발전해 나가고 있다고 생각합니다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392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부정적인 대답을 좀 했지만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일할 수 있는 환경조성과 기본적인 생활이 기반이 될 수 있는 조직이면 합니다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896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소통과 협력이 필요합니다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129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 발전을 위해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애써 주심에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진심으로 감사드립니다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 만족도 조사 이후에는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갑질에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대한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전수조사도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반드시 이루어졌으면 합니다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818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30888"/>
              </p:ext>
            </p:extLst>
          </p:nvPr>
        </p:nvGraphicFramePr>
        <p:xfrm>
          <a:off x="2257884" y="2132856"/>
          <a:ext cx="5390232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60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199172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직원 만족도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조사 결과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조사결과 총괄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속성별 결과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</a:rPr>
                        <a:t>부가조사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7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32146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 배경 및 목적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304928" y="4689140"/>
            <a:ext cx="4969185" cy="12008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304928" y="3104963"/>
            <a:ext cx="4969185" cy="1200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다이어그램 10"/>
          <p:cNvGraphicFramePr/>
          <p:nvPr>
            <p:extLst>
              <p:ext uri="{D42A27DB-BD31-4B8C-83A1-F6EECF244321}">
                <p14:modId xmlns:p14="http://schemas.microsoft.com/office/powerpoint/2010/main" val="1326575060"/>
              </p:ext>
            </p:extLst>
          </p:nvPr>
        </p:nvGraphicFramePr>
        <p:xfrm>
          <a:off x="524508" y="2940044"/>
          <a:ext cx="2943385" cy="250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4528" y="239104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/>
              <a:t>[ </a:t>
            </a:r>
            <a:r>
              <a:rPr lang="ko-KR" altLang="en-US" sz="1400" b="1" dirty="0" smtClean="0"/>
              <a:t>대학의 내부 구성원 </a:t>
            </a:r>
            <a:r>
              <a:rPr lang="en-US" altLang="ko-KR" sz="1400" b="1" dirty="0" smtClean="0"/>
              <a:t>]</a:t>
            </a:r>
            <a:endParaRPr lang="ko-KR" altLang="en-US" sz="14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143648" y="2960948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교직원 만족도</a:t>
            </a:r>
            <a:endParaRPr lang="ko-KR" altLang="en-US" sz="1400" b="1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160912" y="4545124"/>
            <a:ext cx="1656184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재학생 만족도</a:t>
            </a:r>
            <a:endParaRPr lang="ko-KR" altLang="en-US" sz="1400" b="1" dirty="0"/>
          </a:p>
        </p:txBody>
      </p:sp>
      <p:cxnSp>
        <p:nvCxnSpPr>
          <p:cNvPr id="15" name="직선 연결선 14"/>
          <p:cNvCxnSpPr>
            <a:endCxn id="13" idx="1"/>
          </p:cNvCxnSpPr>
          <p:nvPr/>
        </p:nvCxnSpPr>
        <p:spPr>
          <a:xfrm flipV="1">
            <a:off x="3260812" y="3212976"/>
            <a:ext cx="882836" cy="8637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endCxn id="14" idx="1"/>
          </p:cNvCxnSpPr>
          <p:nvPr/>
        </p:nvCxnSpPr>
        <p:spPr>
          <a:xfrm>
            <a:off x="3260812" y="4076700"/>
            <a:ext cx="900100" cy="720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12940" y="5101443"/>
            <a:ext cx="48590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 smtClean="0"/>
              <a:t>재학생은 교육과정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프로그램의 대상으로서</a:t>
            </a:r>
            <a:r>
              <a:rPr lang="en-US" altLang="ko-KR" sz="1300" dirty="0" smtClean="0"/>
              <a:t>,</a:t>
            </a:r>
            <a:r>
              <a:rPr lang="ko-KR" altLang="en-US" sz="1300" dirty="0" smtClean="0"/>
              <a:t> 재학생 만족도를 통해 대학의 교육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각종 사업에서 개선이 필요한 부분을 찾아내고 피드백 하기 위한 성과물로 활용 가능</a:t>
            </a:r>
            <a:endParaRPr lang="ko-KR" alt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412940" y="3517267"/>
            <a:ext cx="48453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 smtClean="0"/>
              <a:t>교직원은 교육과정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프로그램을 계획하고 수행하는 주체로서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교직원 만족도를 통해 대학의 지향방향을 조정하고</a:t>
            </a:r>
            <a:r>
              <a:rPr lang="en-US" altLang="ko-KR" sz="1300" dirty="0" smtClean="0"/>
              <a:t>,</a:t>
            </a:r>
            <a:r>
              <a:rPr lang="ko-KR" altLang="en-US" sz="1300" dirty="0" smtClean="0"/>
              <a:t> 정규</a:t>
            </a:r>
            <a:r>
              <a:rPr lang="en-US" altLang="ko-KR" sz="1300" dirty="0" smtClean="0"/>
              <a:t>/</a:t>
            </a:r>
            <a:r>
              <a:rPr lang="ko-KR" altLang="en-US" sz="1300" dirty="0" smtClean="0"/>
              <a:t>비정규교육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각종 사업의 수행 프로세스를 개선하는데 활용 가능</a:t>
            </a:r>
            <a:endParaRPr lang="ko-KR" altLang="en-US" sz="1300" dirty="0"/>
          </a:p>
        </p:txBody>
      </p:sp>
      <p:sp>
        <p:nvSpPr>
          <p:cNvPr id="19" name="직사각형 18"/>
          <p:cNvSpPr/>
          <p:nvPr/>
        </p:nvSpPr>
        <p:spPr>
          <a:xfrm>
            <a:off x="4016896" y="2816932"/>
            <a:ext cx="5365167" cy="161999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교직원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만족도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조사 배경 및 목적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21" name="텍스트 개체 틀 3"/>
          <p:cNvSpPr txBox="1">
            <a:spLocks/>
          </p:cNvSpPr>
          <p:nvPr/>
        </p:nvSpPr>
        <p:spPr>
          <a:xfrm>
            <a:off x="550146" y="755622"/>
            <a:ext cx="8991140" cy="80117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>
            <a:lvl1pPr indent="0" algn="ctr" latinLnBrk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endParaRPr lang="en-US" altLang="ko-KR" dirty="0"/>
          </a:p>
          <a:p>
            <a:r>
              <a:rPr lang="ko-KR" altLang="en-US" dirty="0"/>
              <a:t>설문조사에서는 신한대학교의 교직원의 만족도를 조사하고 개선 요구사항을 파악하여 대학의 교육과 수행하는 각종 사업을 보다 원활하게 추진할 수 있도록 하는 성과 제고의 기초자료로 활용하고자 </a:t>
            </a:r>
            <a:r>
              <a:rPr lang="ko-KR" altLang="en-US" dirty="0" smtClean="0"/>
              <a:t>함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158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232247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조사결과 총괄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종합만족도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08684" y="764664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직원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종합 만족도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68.8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점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5432" y="1387509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직</a:t>
            </a:r>
            <a:r>
              <a:rPr lang="ko-KR" altLang="en-US" sz="1300" b="1" dirty="0" smtClean="0">
                <a:latin typeface="+mn-ea"/>
              </a:rPr>
              <a:t>원 </a:t>
            </a:r>
            <a:r>
              <a:rPr lang="ko-KR" altLang="en-US" sz="1300" b="1" dirty="0">
                <a:latin typeface="+mn-ea"/>
              </a:rPr>
              <a:t>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42" name="다이어그램 41"/>
          <p:cNvGraphicFramePr/>
          <p:nvPr>
            <p:extLst>
              <p:ext uri="{D42A27DB-BD31-4B8C-83A1-F6EECF244321}">
                <p14:modId xmlns:p14="http://schemas.microsoft.com/office/powerpoint/2010/main" val="1280902295"/>
              </p:ext>
            </p:extLst>
          </p:nvPr>
        </p:nvGraphicFramePr>
        <p:xfrm>
          <a:off x="2799213" y="1773238"/>
          <a:ext cx="4320542" cy="442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99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72480" y="171591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latin typeface="+mn-ea"/>
                <a:cs typeface="Times New Roman" pitchFamily="18" charset="0"/>
              </a:rPr>
              <a:t>3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년간 요인 만족도 추이</a:t>
            </a:r>
            <a:endParaRPr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595173" y="758713"/>
            <a:ext cx="8859777" cy="836219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>
            <a:lvl1pPr indent="0" algn="ctr" latinLnBrk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ko-KR" altLang="en-US" dirty="0"/>
              <a:t>전 학년도 대비 </a:t>
            </a:r>
            <a:r>
              <a:rPr lang="ko-KR" altLang="en-US" dirty="0" smtClean="0"/>
              <a:t>낮은 </a:t>
            </a:r>
            <a:r>
              <a:rPr lang="ko-KR" altLang="en-US" dirty="0"/>
              <a:t>종합만족도를 </a:t>
            </a:r>
            <a:r>
              <a:rPr lang="ko-KR" altLang="en-US" dirty="0" smtClean="0"/>
              <a:t>보임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2021</a:t>
            </a:r>
            <a:r>
              <a:rPr lang="ko-KR" altLang="en-US" dirty="0" smtClean="0"/>
              <a:t>학년도와 비교하면 모든 요인이 낮았음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7650573" y="312911"/>
            <a:ext cx="1834677" cy="307777"/>
          </a:xfrm>
        </p:spPr>
        <p:txBody>
          <a:bodyPr/>
          <a:lstStyle/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만족도 추이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68525" y="6171111"/>
            <a:ext cx="86409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/>
              <a:t>* 3</a:t>
            </a:r>
            <a:r>
              <a:rPr lang="ko-KR" altLang="en-US" sz="1000" dirty="0"/>
              <a:t>년간</a:t>
            </a:r>
            <a:r>
              <a:rPr lang="en-US" altLang="ko-KR" sz="1000" dirty="0"/>
              <a:t>(‘19</a:t>
            </a:r>
            <a:r>
              <a:rPr lang="ko-KR" altLang="en-US" sz="1000" dirty="0"/>
              <a:t>년</a:t>
            </a:r>
            <a:r>
              <a:rPr lang="en-US" altLang="ko-KR" sz="1000" dirty="0"/>
              <a:t>~’21</a:t>
            </a:r>
            <a:r>
              <a:rPr lang="ko-KR" altLang="en-US" sz="1000" dirty="0"/>
              <a:t>년</a:t>
            </a:r>
            <a:r>
              <a:rPr lang="en-US" altLang="ko-KR" sz="1000" dirty="0"/>
              <a:t>)</a:t>
            </a:r>
            <a:r>
              <a:rPr lang="ko-KR" altLang="en-US" sz="1000" dirty="0"/>
              <a:t> </a:t>
            </a:r>
            <a:r>
              <a:rPr lang="ko-KR" altLang="en-US" sz="1000" dirty="0" err="1" smtClean="0"/>
              <a:t>요인별</a:t>
            </a:r>
            <a:r>
              <a:rPr lang="ko-KR" altLang="en-US" sz="1000" dirty="0" smtClean="0"/>
              <a:t> </a:t>
            </a:r>
            <a:r>
              <a:rPr lang="ko-KR" altLang="en-US" sz="1000" dirty="0"/>
              <a:t>비교를 위해 </a:t>
            </a:r>
            <a:r>
              <a:rPr lang="en-US" altLang="ko-KR" sz="1000" dirty="0"/>
              <a:t>2020</a:t>
            </a:r>
            <a:r>
              <a:rPr lang="ko-KR" altLang="en-US" sz="1000" dirty="0"/>
              <a:t>학년도 제시된 </a:t>
            </a:r>
            <a:r>
              <a:rPr lang="ko-KR" altLang="en-US" sz="1000" dirty="0" smtClean="0"/>
              <a:t>요인에 </a:t>
            </a:r>
            <a:r>
              <a:rPr lang="ko-KR" altLang="en-US" sz="1000" dirty="0"/>
              <a:t>적합한 </a:t>
            </a:r>
            <a:r>
              <a:rPr lang="ko-KR" altLang="en-US" sz="1000" dirty="0" smtClean="0"/>
              <a:t>문항으로 </a:t>
            </a:r>
            <a:r>
              <a:rPr lang="ko-KR" altLang="en-US" sz="1000" dirty="0"/>
              <a:t>재구성</a:t>
            </a: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3246711815"/>
              </p:ext>
            </p:extLst>
          </p:nvPr>
        </p:nvGraphicFramePr>
        <p:xfrm>
          <a:off x="280193" y="2117087"/>
          <a:ext cx="9110462" cy="375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32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다</a:t>
            </a:r>
            <a:r>
              <a:rPr lang="en-US" altLang="ko-KR" dirty="0" smtClean="0"/>
              <a:t>. SSA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41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08306" y="686878"/>
            <a:ext cx="8859838" cy="1011237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종합만족도는 </a:t>
            </a:r>
            <a:r>
              <a:rPr lang="en-US" altLang="ko-KR" sz="1400" b="1" dirty="0" smtClean="0">
                <a:latin typeface="+mn-ea"/>
              </a:rPr>
              <a:t>70.2</a:t>
            </a:r>
            <a:r>
              <a:rPr lang="ko-KR" altLang="en-US" sz="1400" b="1" dirty="0" err="1" smtClean="0">
                <a:latin typeface="+mn-ea"/>
              </a:rPr>
              <a:t>점이었음</a:t>
            </a:r>
            <a:r>
              <a:rPr lang="en-US" altLang="ko-KR" sz="1400" b="1" dirty="0">
                <a:latin typeface="+mn-ea"/>
              </a:rPr>
              <a:t>. </a:t>
            </a:r>
            <a:r>
              <a:rPr lang="ko-KR" altLang="en-US" sz="1400" b="1" dirty="0">
                <a:latin typeface="+mn-ea"/>
              </a:rPr>
              <a:t>요인들의 평균과 표준편차 값으로 </a:t>
            </a:r>
            <a:r>
              <a:rPr lang="en-US" altLang="ko-KR" sz="1400" b="1" dirty="0">
                <a:latin typeface="+mn-ea"/>
              </a:rPr>
              <a:t>SSA(Satisfaction-Standard deviation Analysis)</a:t>
            </a:r>
            <a:r>
              <a:rPr lang="ko-KR" altLang="en-US" sz="1400" b="1" dirty="0">
                <a:latin typeface="+mn-ea"/>
              </a:rPr>
              <a:t>를 한 결과는 </a:t>
            </a:r>
            <a:r>
              <a:rPr lang="ko-KR" altLang="en-US" sz="1400" b="1" dirty="0" smtClean="0">
                <a:latin typeface="+mn-ea"/>
              </a:rPr>
              <a:t>편의시설과 예산편성 및 집행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감사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복지 및 업무지원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직원인사가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최우선 개선 영역으로 나타남</a:t>
            </a:r>
            <a:r>
              <a:rPr lang="en-US" altLang="ko-KR" sz="1400" b="1" dirty="0">
                <a:latin typeface="+mn-ea"/>
              </a:rPr>
              <a:t>. 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197811"/>
              </p:ext>
            </p:extLst>
          </p:nvPr>
        </p:nvGraphicFramePr>
        <p:xfrm>
          <a:off x="522347" y="1952844"/>
          <a:ext cx="8859145" cy="3104647"/>
        </p:xfrm>
        <a:graphic>
          <a:graphicData uri="http://schemas.openxmlformats.org/drawingml/2006/table">
            <a:tbl>
              <a:tblPr/>
              <a:tblGrid>
                <a:gridCol w="2753526">
                  <a:extLst>
                    <a:ext uri="{9D8B030D-6E8A-4147-A177-3AD203B41FA5}">
                      <a16:colId xmlns:a16="http://schemas.microsoft.com/office/drawing/2014/main" val="2687060691"/>
                    </a:ext>
                  </a:extLst>
                </a:gridCol>
                <a:gridCol w="2005621">
                  <a:extLst>
                    <a:ext uri="{9D8B030D-6E8A-4147-A177-3AD203B41FA5}">
                      <a16:colId xmlns:a16="http://schemas.microsoft.com/office/drawing/2014/main" val="117178582"/>
                    </a:ext>
                  </a:extLst>
                </a:gridCol>
                <a:gridCol w="2005621">
                  <a:extLst>
                    <a:ext uri="{9D8B030D-6E8A-4147-A177-3AD203B41FA5}">
                      <a16:colId xmlns:a16="http://schemas.microsoft.com/office/drawing/2014/main" val="1962754052"/>
                    </a:ext>
                  </a:extLst>
                </a:gridCol>
                <a:gridCol w="2094377">
                  <a:extLst>
                    <a:ext uri="{9D8B030D-6E8A-4147-A177-3AD203B41FA5}">
                      <a16:colId xmlns:a16="http://schemas.microsoft.com/office/drawing/2014/main" val="100960560"/>
                    </a:ext>
                  </a:extLst>
                </a:gridCol>
              </a:tblGrid>
              <a:tr h="238819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</a:t>
                      </a:r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요인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평균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표준편차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SSA</a:t>
                      </a:r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분석 결과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0049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종합 만족도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200" u="none" strike="noStrike" kern="12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98459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대학혁신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03758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 발전계획에 대한 인식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291005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편의시설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72977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대학정보시스템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964518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예산편성 및 집행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295156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감사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528704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복지 및 업무지원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44992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직원인사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12723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봉사프로그램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826846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 이미지 및 소속감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071066"/>
                  </a:ext>
                </a:extLst>
              </a:tr>
              <a:tr h="23881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위기사항</a:t>
                      </a:r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대응 및 </a:t>
                      </a:r>
                      <a:r>
                        <a:rPr lang="ko-KR" altLang="en-US" sz="12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비대면수업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01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14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다</a:t>
            </a:r>
            <a:r>
              <a:rPr lang="en-US" altLang="ko-KR" dirty="0" smtClean="0"/>
              <a:t>. SSA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42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5412" y="749212"/>
            <a:ext cx="8859838" cy="490537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편의시설은 취약 영역으로 나타남</a:t>
            </a:r>
            <a:r>
              <a:rPr lang="en-US" altLang="ko-KR" sz="1400" b="1" dirty="0" smtClean="0">
                <a:latin typeface="+mn-ea"/>
              </a:rPr>
              <a:t>. </a:t>
            </a:r>
            <a:r>
              <a:rPr lang="ko-KR" altLang="en-US" sz="1400" b="1" dirty="0" smtClean="0">
                <a:latin typeface="+mn-ea"/>
              </a:rPr>
              <a:t>대학혁신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예산편성 및 집행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감사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복지 및 업무지원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직원인사가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최우선 개선 영역으로 나타남</a:t>
            </a:r>
            <a:r>
              <a:rPr lang="en-US" altLang="ko-KR" sz="1400" b="1" dirty="0">
                <a:latin typeface="+mn-ea"/>
              </a:rPr>
              <a:t>. 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9207" y="1288173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416778" y="1538514"/>
            <a:ext cx="6743516" cy="4842814"/>
            <a:chOff x="1687192" y="589036"/>
            <a:chExt cx="8400822" cy="6160538"/>
          </a:xfrm>
        </p:grpSpPr>
        <p:graphicFrame>
          <p:nvGraphicFramePr>
            <p:cNvPr id="11" name="차트 10"/>
            <p:cNvGraphicFramePr/>
            <p:nvPr>
              <p:extLst>
                <p:ext uri="{D42A27DB-BD31-4B8C-83A1-F6EECF244321}">
                  <p14:modId xmlns:p14="http://schemas.microsoft.com/office/powerpoint/2010/main" val="1672222143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2" name="직선 연결선 11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2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2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38" name="평행 사변형 37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9" name="양쪽 모서리가 둥근 사각형 3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15" name="그룹 14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36" name="평행 사변형 35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7" name="양쪽 모서리가 둥근 사각형 36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34" name="평행 사변형 33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양쪽 모서리가 둥근 사각형 34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32" name="평행 사변형 31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양쪽 모서리가 둥근 사각형 3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최우선 개선 영역</a:t>
                </a:r>
              </a:p>
            </p:txBody>
          </p:sp>
        </p:grpSp>
        <p:sp>
          <p:nvSpPr>
            <p:cNvPr id="19" name="설명선 2(강조선) 18"/>
            <p:cNvSpPr/>
            <p:nvPr/>
          </p:nvSpPr>
          <p:spPr>
            <a:xfrm>
              <a:off x="4071922" y="3734266"/>
              <a:ext cx="1184439" cy="194685"/>
            </a:xfrm>
            <a:prstGeom prst="accentCallout2">
              <a:avLst>
                <a:gd name="adj1" fmla="val 52858"/>
                <a:gd name="adj2" fmla="val 103754"/>
                <a:gd name="adj3" fmla="val 30328"/>
                <a:gd name="adj4" fmla="val 137166"/>
                <a:gd name="adj5" fmla="val 26669"/>
                <a:gd name="adj6" fmla="val 136517"/>
              </a:avLst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편의시설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5385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9613036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2200112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365180" y="639720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20" name="설명선 2(강조선) 19"/>
            <p:cNvSpPr/>
            <p:nvPr/>
          </p:nvSpPr>
          <p:spPr>
            <a:xfrm>
              <a:off x="9236216" y="3546518"/>
              <a:ext cx="851798" cy="196939"/>
            </a:xfrm>
            <a:prstGeom prst="accentCallout2">
              <a:avLst>
                <a:gd name="adj1" fmla="val 43273"/>
                <a:gd name="adj2" fmla="val -3955"/>
                <a:gd name="adj3" fmla="val 46159"/>
                <a:gd name="adj4" fmla="val -26764"/>
                <a:gd name="adj5" fmla="val 32922"/>
                <a:gd name="adj6" fmla="val -21872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감사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설명선 2(강조선) 39"/>
          <p:cNvSpPr/>
          <p:nvPr/>
        </p:nvSpPr>
        <p:spPr>
          <a:xfrm>
            <a:off x="5088571" y="4582681"/>
            <a:ext cx="756084" cy="156643"/>
          </a:xfrm>
          <a:prstGeom prst="accentCallout2">
            <a:avLst>
              <a:gd name="adj1" fmla="val 44170"/>
              <a:gd name="adj2" fmla="val 104105"/>
              <a:gd name="adj3" fmla="val 115473"/>
              <a:gd name="adj4" fmla="val 128372"/>
              <a:gd name="adj5" fmla="val 106768"/>
              <a:gd name="adj6" fmla="val 13010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 smtClean="0">
                <a:solidFill>
                  <a:schemeClr val="bg1"/>
                </a:solidFill>
              </a:rPr>
              <a:t>직원인사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4" name="설명선 2(강조선) 43"/>
          <p:cNvSpPr/>
          <p:nvPr/>
        </p:nvSpPr>
        <p:spPr>
          <a:xfrm>
            <a:off x="7350286" y="4347161"/>
            <a:ext cx="1293812" cy="156643"/>
          </a:xfrm>
          <a:prstGeom prst="accentCallout2">
            <a:avLst>
              <a:gd name="adj1" fmla="val 41045"/>
              <a:gd name="adj2" fmla="val -3376"/>
              <a:gd name="adj3" fmla="val 47653"/>
              <a:gd name="adj4" fmla="val -27129"/>
              <a:gd name="adj5" fmla="val 62935"/>
              <a:gd name="adj6" fmla="val -2875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복지 및 업무지원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8" name="설명선 2(강조선) 47"/>
          <p:cNvSpPr/>
          <p:nvPr/>
        </p:nvSpPr>
        <p:spPr>
          <a:xfrm>
            <a:off x="6229864" y="4074281"/>
            <a:ext cx="1265411" cy="153042"/>
          </a:xfrm>
          <a:prstGeom prst="accentCallout2">
            <a:avLst>
              <a:gd name="adj1" fmla="val 48624"/>
              <a:gd name="adj2" fmla="val -2135"/>
              <a:gd name="adj3" fmla="val 35772"/>
              <a:gd name="adj4" fmla="val -11433"/>
              <a:gd name="adj5" fmla="val -96737"/>
              <a:gd name="adj6" fmla="val -808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예산편성 및 집행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1" name="설명선 2(강조선) 40"/>
          <p:cNvSpPr/>
          <p:nvPr/>
        </p:nvSpPr>
        <p:spPr>
          <a:xfrm>
            <a:off x="4939603" y="3743754"/>
            <a:ext cx="756084" cy="156643"/>
          </a:xfrm>
          <a:prstGeom prst="accentCallout2">
            <a:avLst>
              <a:gd name="adj1" fmla="val 44170"/>
              <a:gd name="adj2" fmla="val 104105"/>
              <a:gd name="adj3" fmla="val 115473"/>
              <a:gd name="adj4" fmla="val 128372"/>
              <a:gd name="adj5" fmla="val 106768"/>
              <a:gd name="adj6" fmla="val 13010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대학혁신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10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27131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라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35057"/>
              </p:ext>
            </p:extLst>
          </p:nvPr>
        </p:nvGraphicFramePr>
        <p:xfrm>
          <a:off x="523876" y="1611970"/>
          <a:ext cx="4321112" cy="469734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0433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7922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0631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대학혁신사업 관련 의견을 다양한 방법으로 수렴하고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221406"/>
                  </a:ext>
                </a:extLst>
              </a:tr>
              <a:tr h="16727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직무 역량을 강화하고자 노력하고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66.5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26.6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430730"/>
                  </a:ext>
                </a:extLst>
              </a:tr>
              <a:tr h="3063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이사회 운영의 신뢰성을 확보하고자 노력하고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1374560"/>
                  </a:ext>
                </a:extLst>
              </a:tr>
              <a:tr h="3063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 회계 운영의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엄정성을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강화하고자 노력하고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26.0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4275505"/>
                  </a:ext>
                </a:extLst>
              </a:tr>
              <a:tr h="30631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 발전계획에 대한 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창학이념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대학사명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교육목적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교육목표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인재상에 대한 공유를 잘 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3063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중장기 발전계획 및 특성화 계획에 대한 공유를 잘 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27.1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063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중장기 발전계획 및 특성화 계획의 중요한 의사결정에 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직원들의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의견을 수렴하고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65.2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27.6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30631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학교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안전물품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소화기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완강기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구급약품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은 적절히 비치되어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90019"/>
                  </a:ext>
                </a:extLst>
              </a:tr>
              <a:tr h="306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직원들을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위한 각종 편의시설이 잘 갖추어져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57.9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31013"/>
                  </a:ext>
                </a:extLst>
              </a:tr>
              <a:tr h="306314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대학정보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유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무선 인터넷 서비스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속도 및 품질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24.2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78907"/>
                  </a:ext>
                </a:extLst>
              </a:tr>
              <a:tr h="306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홈페이지 서비스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접근성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콘텐츠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965211"/>
                  </a:ext>
                </a:extLst>
              </a:tr>
              <a:tr h="184381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종합정보시스템 이용에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400121"/>
                  </a:ext>
                </a:extLst>
              </a:tr>
              <a:tr h="184381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개인정보를 잘 보호하고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194407"/>
                  </a:ext>
                </a:extLst>
              </a:tr>
              <a:tr h="30631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예산편성 및 집행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우리대학은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예산 계획 수립 후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관련 내용을 투명하게 공시하고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108037"/>
                  </a:ext>
                </a:extLst>
              </a:tr>
              <a:tr h="306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예산 편성 및 집행은 투명하게 운영되고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65.5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26.3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09212"/>
                  </a:ext>
                </a:extLst>
              </a:tr>
              <a:tr h="306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예산 계획 변경 시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관련 규정을 준수하며 직원의 의견을 수렴하고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9078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4187" y="1265523"/>
            <a:ext cx="432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+mn-ea"/>
              </a:rPr>
              <a:t>[</a:t>
            </a:r>
            <a:r>
              <a:rPr lang="ko-KR" altLang="en-US" sz="1200" b="1" dirty="0">
                <a:latin typeface="+mn-ea"/>
              </a:rPr>
              <a:t>요인 만족도 및 표준편차</a:t>
            </a:r>
            <a:r>
              <a:rPr lang="en-US" altLang="ko-KR" sz="1200" b="1" dirty="0">
                <a:latin typeface="+mn-ea"/>
              </a:rPr>
              <a:t>]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25412" y="824487"/>
            <a:ext cx="8859838" cy="46488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1400" b="1" dirty="0" smtClean="0">
                <a:latin typeface="+mn-ea"/>
              </a:rPr>
              <a:t>각 요인 내에서 평균값이 가장 낮은 문항들은 우선적으로 개선 필요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7016" y="1265523"/>
            <a:ext cx="432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+mn-ea"/>
              </a:rPr>
              <a:t>[</a:t>
            </a:r>
            <a:r>
              <a:rPr lang="ko-KR" altLang="en-US" sz="1200" b="1" dirty="0">
                <a:latin typeface="+mn-ea"/>
              </a:rPr>
              <a:t>요인 만족도 및 표준편차</a:t>
            </a:r>
            <a:r>
              <a:rPr lang="en-US" altLang="ko-KR" sz="1200" b="1" dirty="0">
                <a:latin typeface="+mn-ea"/>
              </a:rPr>
              <a:t>]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58880"/>
              </p:ext>
            </p:extLst>
          </p:nvPr>
        </p:nvGraphicFramePr>
        <p:xfrm>
          <a:off x="5071945" y="1611970"/>
          <a:ext cx="4321112" cy="468344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213086104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981807788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1573771538"/>
                    </a:ext>
                  </a:extLst>
                </a:gridCol>
                <a:gridCol w="504335">
                  <a:extLst>
                    <a:ext uri="{9D8B030D-6E8A-4147-A177-3AD203B41FA5}">
                      <a16:colId xmlns:a16="http://schemas.microsoft.com/office/drawing/2014/main" val="1153889261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1248265806"/>
                  </a:ext>
                </a:extLst>
              </a:tr>
              <a:tr h="23345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감사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교내외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감사 후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본인들에게 그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결과를 투명하게 공개하고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66.8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27.1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788271"/>
                  </a:ext>
                </a:extLst>
              </a:tr>
              <a:tr h="23345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교내외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감사 후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결과에 이의신청하는 절차를 투명하게 운영하고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26.9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851991"/>
                  </a:ext>
                </a:extLst>
              </a:tr>
              <a:tr h="23345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교내외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감사 결과를 반영하여 운영하고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082532"/>
                  </a:ext>
                </a:extLst>
              </a:tr>
              <a:tr h="23345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복지 및 업무지원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복지지원제도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교비지원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건강검진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단체보험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경조사비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60.0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26.2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81214"/>
                  </a:ext>
                </a:extLst>
              </a:tr>
              <a:tr h="23345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교육행정 효율화를 위해 지속적으로 제도를 개선하고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3040869"/>
                  </a:ext>
                </a:extLst>
              </a:tr>
              <a:tr h="23345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교육행정 업무에 필요한 물품을 적절하게 지원하고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6310623"/>
                  </a:ext>
                </a:extLst>
              </a:tr>
              <a:tr h="127488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직원인사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직원 인사 기준은 공정하다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55.6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261736"/>
                  </a:ext>
                </a:extLst>
              </a:tr>
              <a:tr h="23345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직원 인사 관리는 규정이나 지침을 준수한다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4760827"/>
                  </a:ext>
                </a:extLst>
              </a:tr>
              <a:tr h="12748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직원인사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제도에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56.9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447274"/>
                  </a:ext>
                </a:extLst>
              </a:tr>
              <a:tr h="23345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지역사회 연계 및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학교특성을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고려하여 사회봉사 계획을 적절히 수립한다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4033281"/>
                  </a:ext>
                </a:extLst>
              </a:tr>
              <a:tr h="12748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국내 봉사프로그램에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20.4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1873"/>
                  </a:ext>
                </a:extLst>
              </a:tr>
              <a:tr h="12748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해외 봉사프로그램에 만족한다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93.3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053957"/>
                  </a:ext>
                </a:extLst>
              </a:tr>
              <a:tr h="127488">
                <a:tc rowSpan="5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이미지 및 소속감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신뢰할 만한 대학이다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9553219"/>
                  </a:ext>
                </a:extLst>
              </a:tr>
              <a:tr h="23345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주변사람에게 긍정적으로 홍보하고 싶은 대학이다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327657"/>
                  </a:ext>
                </a:extLst>
              </a:tr>
              <a:tr h="12917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우수한 인재양성을 위해 노력하는 대학이다</a:t>
                      </a:r>
                      <a:r>
                        <a:rPr lang="en-US" altLang="ko-KR" sz="850" kern="1200" spc="-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38801"/>
                  </a:ext>
                </a:extLst>
              </a:tr>
              <a:tr h="12748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 대한 애교심을 느낀다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609037"/>
                  </a:ext>
                </a:extLst>
              </a:tr>
              <a:tr h="12748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 소속감을 느낀다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26.2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7803676"/>
                  </a:ext>
                </a:extLst>
              </a:tr>
              <a:tr h="23345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위기상황 대응 및 비대면 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위기상황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코로나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대한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방역체계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관련 안내 및 공지가 잘 이루어지고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133979"/>
                  </a:ext>
                </a:extLst>
              </a:tr>
              <a:tr h="34603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위기상황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코로나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대한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방역체계가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잘 갖추어져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체온 측정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손 소독제 비치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출입명단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작성 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50465"/>
                  </a:ext>
                </a:extLst>
              </a:tr>
              <a:tr h="23345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위기상황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코로나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방역활동을 </a:t>
                      </a:r>
                      <a:r>
                        <a:rPr lang="ko-KR" altLang="en-US" sz="8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정부지침에</a:t>
                      </a:r>
                      <a:r>
                        <a:rPr lang="ko-KR" altLang="en-US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따라 적극적으로 수행하고 있다</a:t>
                      </a:r>
                      <a:r>
                        <a:rPr lang="en-US" altLang="ko-KR" sz="8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2045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063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6298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7000" y="737065"/>
            <a:ext cx="8858250" cy="819727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소속 내에서는 </a:t>
            </a:r>
            <a:r>
              <a:rPr lang="ko-KR" altLang="en-US" sz="1400" b="1" dirty="0" smtClean="0">
                <a:latin typeface="+mn-ea"/>
              </a:rPr>
              <a:t>대학본부 및 </a:t>
            </a:r>
            <a:r>
              <a:rPr lang="ko-KR" altLang="en-US" sz="1400" b="1" dirty="0" err="1" smtClean="0">
                <a:latin typeface="+mn-ea"/>
              </a:rPr>
              <a:t>직속기관의</a:t>
            </a:r>
            <a:r>
              <a:rPr lang="ko-KR" altLang="en-US" sz="1400" b="1" dirty="0" smtClean="0">
                <a:latin typeface="+mn-ea"/>
              </a:rPr>
              <a:t> 종합 만족도가 </a:t>
            </a:r>
            <a:r>
              <a:rPr lang="ko-KR" altLang="en-US" sz="1400" b="1" dirty="0">
                <a:latin typeface="+mn-ea"/>
              </a:rPr>
              <a:t>가장 </a:t>
            </a:r>
            <a:r>
              <a:rPr lang="ko-KR" altLang="en-US" sz="1400" b="1" dirty="0" smtClean="0">
                <a:latin typeface="+mn-ea"/>
              </a:rPr>
              <a:t>낮게 </a:t>
            </a:r>
            <a:r>
              <a:rPr lang="ko-KR" altLang="en-US" sz="1400" b="1" dirty="0">
                <a:latin typeface="+mn-ea"/>
              </a:rPr>
              <a:t>나타났으며</a:t>
            </a:r>
            <a:r>
              <a:rPr lang="en-US" altLang="ko-KR" sz="1400" b="1" dirty="0">
                <a:latin typeface="+mn-ea"/>
              </a:rPr>
              <a:t>, </a:t>
            </a:r>
          </a:p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캠퍼스 </a:t>
            </a:r>
            <a:r>
              <a:rPr lang="ko-KR" altLang="en-US" sz="1400" b="1" dirty="0">
                <a:latin typeface="+mn-ea"/>
              </a:rPr>
              <a:t>내에서는 </a:t>
            </a:r>
            <a:r>
              <a:rPr lang="ko-KR" altLang="en-US" sz="1400" b="1" dirty="0" smtClean="0">
                <a:latin typeface="+mn-ea"/>
              </a:rPr>
              <a:t>동두천캠퍼스의 종합 만족도가 가장 낮게 나타났음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0726" y="1623994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(1)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소속 및 캠퍼스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2980561457"/>
              </p:ext>
            </p:extLst>
          </p:nvPr>
        </p:nvGraphicFramePr>
        <p:xfrm>
          <a:off x="5208935" y="2072415"/>
          <a:ext cx="4140460" cy="412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3790998375"/>
              </p:ext>
            </p:extLst>
          </p:nvPr>
        </p:nvGraphicFramePr>
        <p:xfrm>
          <a:off x="522348" y="2067004"/>
          <a:ext cx="4535488" cy="413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2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'</a:t>
            </a:r>
            <a:r>
              <a:rPr lang="ko-KR" altLang="en-US" sz="1400" b="1" dirty="0" smtClean="0">
                <a:latin typeface="+mn-ea"/>
              </a:rPr>
              <a:t>대학혁신</a:t>
            </a:r>
            <a:r>
              <a:rPr lang="en-US" altLang="ko-KR" sz="1400" b="1" dirty="0" smtClean="0">
                <a:latin typeface="+mn-ea"/>
              </a:rPr>
              <a:t>'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dirty="0" smtClean="0">
                <a:latin typeface="+mn-ea"/>
              </a:rPr>
              <a:t>'</a:t>
            </a:r>
            <a:r>
              <a:rPr lang="ko-KR" altLang="en-US" sz="1400" b="1" dirty="0" smtClean="0">
                <a:latin typeface="+mn-ea"/>
              </a:rPr>
              <a:t>예산편성 및 집행</a:t>
            </a:r>
            <a:r>
              <a:rPr lang="en-US" altLang="ko-KR" sz="1400" b="1" dirty="0" smtClean="0">
                <a:latin typeface="+mn-ea"/>
              </a:rPr>
              <a:t>', '</a:t>
            </a:r>
            <a:r>
              <a:rPr lang="ko-KR" altLang="en-US" sz="1400" b="1" dirty="0" smtClean="0">
                <a:latin typeface="+mn-ea"/>
              </a:rPr>
              <a:t>감사</a:t>
            </a:r>
            <a:r>
              <a:rPr lang="en-US" altLang="ko-KR" sz="1400" b="1" dirty="0" smtClean="0">
                <a:latin typeface="+mn-ea"/>
              </a:rPr>
              <a:t>'</a:t>
            </a:r>
            <a:r>
              <a:rPr lang="ko-KR" altLang="en-US" sz="1400" b="1" dirty="0" smtClean="0">
                <a:latin typeface="+mn-ea"/>
              </a:rPr>
              <a:t>의 만족도는 부속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err="1" smtClean="0">
                <a:latin typeface="+mn-ea"/>
              </a:rPr>
              <a:t>부설기관이</a:t>
            </a:r>
            <a:r>
              <a:rPr lang="ko-KR" altLang="en-US" sz="1400" b="1" dirty="0" smtClean="0">
                <a:latin typeface="+mn-ea"/>
              </a:rPr>
              <a:t> 가장 낮았으며</a:t>
            </a:r>
            <a:r>
              <a:rPr lang="en-US" altLang="ko-KR" sz="1400" b="1" dirty="0" smtClean="0">
                <a:latin typeface="+mn-ea"/>
              </a:rPr>
              <a:t>, ‘</a:t>
            </a:r>
            <a:r>
              <a:rPr lang="ko-KR" altLang="en-US" sz="1400" b="1" dirty="0" smtClean="0">
                <a:latin typeface="+mn-ea"/>
              </a:rPr>
              <a:t>대학 발전계획에 대한 인식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은 대학원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단과대학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학과가 가장 낮았으며</a:t>
            </a:r>
            <a:r>
              <a:rPr lang="en-US" altLang="ko-KR" sz="1400" b="1" dirty="0" smtClean="0">
                <a:latin typeface="+mn-ea"/>
              </a:rPr>
              <a:t>, '</a:t>
            </a:r>
            <a:r>
              <a:rPr lang="ko-KR" altLang="en-US" sz="1400" b="1" dirty="0" smtClean="0">
                <a:latin typeface="+mn-ea"/>
              </a:rPr>
              <a:t>편의시설</a:t>
            </a:r>
            <a:r>
              <a:rPr lang="en-US" altLang="ko-KR" sz="1400" b="1" dirty="0" smtClean="0">
                <a:latin typeface="+mn-ea"/>
              </a:rPr>
              <a:t>'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대학정보시스템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은 대학본부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err="1" smtClean="0">
                <a:latin typeface="+mn-ea"/>
              </a:rPr>
              <a:t>직속기관이</a:t>
            </a:r>
            <a:r>
              <a:rPr lang="ko-KR" altLang="en-US" sz="1400" b="1" dirty="0" smtClean="0">
                <a:latin typeface="+mn-ea"/>
              </a:rPr>
              <a:t>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소속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2192507148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6298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복지 및 업무지원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err="1" smtClean="0">
                <a:latin typeface="+mn-ea"/>
              </a:rPr>
              <a:t>직원인사</a:t>
            </a:r>
            <a:r>
              <a:rPr lang="en-US" altLang="ko-KR" sz="1400" b="1" dirty="0" smtClean="0">
                <a:latin typeface="+mn-ea"/>
              </a:rPr>
              <a:t>’, ‘</a:t>
            </a:r>
            <a:r>
              <a:rPr lang="ko-KR" altLang="en-US" sz="1400" b="1" dirty="0" smtClean="0">
                <a:latin typeface="+mn-ea"/>
              </a:rPr>
              <a:t>대학 이미지 및 소속감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은 부속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err="1" smtClean="0">
                <a:latin typeface="+mn-ea"/>
              </a:rPr>
              <a:t>부설기관이</a:t>
            </a:r>
            <a:r>
              <a:rPr lang="ko-KR" altLang="en-US" sz="1400" b="1" dirty="0" smtClean="0">
                <a:latin typeface="+mn-ea"/>
              </a:rPr>
              <a:t> 가장 낮았으며</a:t>
            </a:r>
            <a:r>
              <a:rPr lang="en-US" altLang="ko-KR" sz="1400" b="1" dirty="0" smtClean="0">
                <a:latin typeface="+mn-ea"/>
              </a:rPr>
              <a:t>, '</a:t>
            </a:r>
            <a:r>
              <a:rPr lang="ko-KR" altLang="en-US" sz="1400" b="1" dirty="0" smtClean="0">
                <a:latin typeface="+mn-ea"/>
              </a:rPr>
              <a:t>봉사프로그램</a:t>
            </a:r>
            <a:r>
              <a:rPr lang="en-US" altLang="ko-KR" sz="1400" b="1" dirty="0" smtClean="0">
                <a:latin typeface="+mn-ea"/>
              </a:rPr>
              <a:t>'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err="1" smtClean="0">
                <a:latin typeface="+mn-ea"/>
              </a:rPr>
              <a:t>위기사항</a:t>
            </a:r>
            <a:r>
              <a:rPr lang="ko-KR" altLang="en-US" sz="1400" b="1" dirty="0" smtClean="0">
                <a:latin typeface="+mn-ea"/>
              </a:rPr>
              <a:t> 대응 및 비대면 수업</a:t>
            </a:r>
            <a:r>
              <a:rPr lang="en-US" altLang="ko-KR" sz="1400" b="1" dirty="0" smtClean="0">
                <a:latin typeface="+mn-ea"/>
              </a:rPr>
              <a:t>＇</a:t>
            </a:r>
            <a:r>
              <a:rPr lang="ko-KR" altLang="en-US" sz="1400" b="1" dirty="0" smtClean="0">
                <a:latin typeface="+mn-ea"/>
              </a:rPr>
              <a:t>은 대학본부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err="1" smtClean="0">
                <a:latin typeface="+mn-ea"/>
              </a:rPr>
              <a:t>직속기과이</a:t>
            </a:r>
            <a:r>
              <a:rPr lang="ko-KR" altLang="en-US" sz="1400" b="1" dirty="0" smtClean="0">
                <a:latin typeface="+mn-ea"/>
              </a:rPr>
              <a:t>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소속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1989382196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모든 요인의 만족도 점수는 동두천 캠퍼스가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캠퍼스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1658093776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64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모든 요인의 만족도 점수는 동두천 캠퍼스가 가장 낮았음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캠퍼스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1227230986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48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 화살표 5"/>
          <p:cNvSpPr/>
          <p:nvPr/>
        </p:nvSpPr>
        <p:spPr>
          <a:xfrm rot="16200000">
            <a:off x="-1020965" y="2423587"/>
            <a:ext cx="5035163" cy="2808310"/>
          </a:xfrm>
          <a:prstGeom prst="circularArrow">
            <a:avLst>
              <a:gd name="adj1" fmla="val 10461"/>
              <a:gd name="adj2" fmla="val 764534"/>
              <a:gd name="adj3" fmla="val 20524752"/>
              <a:gd name="adj4" fmla="val 10875397"/>
              <a:gd name="adj5" fmla="val 12517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수행 절차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이등변 삼각형 7"/>
          <p:cNvSpPr/>
          <p:nvPr/>
        </p:nvSpPr>
        <p:spPr>
          <a:xfrm flipV="1">
            <a:off x="1798210" y="2082892"/>
            <a:ext cx="1224136" cy="2057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316596" y="1412775"/>
            <a:ext cx="2160588" cy="648071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ko-KR" altLang="en-US" sz="1300" b="1" dirty="0" smtClean="0">
                <a:solidFill>
                  <a:schemeClr val="bg1"/>
                </a:solidFill>
                <a:latin typeface="+mn-ea"/>
              </a:rPr>
              <a:t>대학 </a:t>
            </a:r>
            <a:r>
              <a:rPr lang="ko-KR" altLang="en-US" sz="1300" b="1" dirty="0">
                <a:solidFill>
                  <a:schemeClr val="bg1"/>
                </a:solidFill>
                <a:latin typeface="+mn-ea"/>
              </a:rPr>
              <a:t>이해</a:t>
            </a:r>
            <a:endParaRPr kumimoji="0" lang="ko-KR" altLang="en-US" sz="1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316596" y="2269663"/>
            <a:ext cx="2160588" cy="583199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300" b="1" dirty="0" smtClean="0">
                <a:solidFill>
                  <a:schemeClr val="bg1"/>
                </a:solidFill>
                <a:latin typeface="+mn-ea"/>
              </a:rPr>
              <a:t>만족도 </a:t>
            </a:r>
            <a:r>
              <a:rPr kumimoji="0" lang="ko-KR" altLang="en-US" sz="1300" b="1" dirty="0">
                <a:solidFill>
                  <a:schemeClr val="bg1"/>
                </a:solidFill>
                <a:latin typeface="+mn-ea"/>
              </a:rPr>
              <a:t>도출 체계 및 </a:t>
            </a:r>
            <a:r>
              <a:rPr kumimoji="0" lang="en-US" altLang="ko-KR" sz="1300" b="1" smtClean="0">
                <a:solidFill>
                  <a:schemeClr val="bg1"/>
                </a:solidFill>
                <a:latin typeface="+mn-ea"/>
              </a:rPr>
              <a:t/>
            </a:r>
            <a:br>
              <a:rPr kumimoji="0" lang="en-US" altLang="ko-KR" sz="1300" b="1" smtClean="0">
                <a:solidFill>
                  <a:schemeClr val="bg1"/>
                </a:solidFill>
                <a:latin typeface="+mn-ea"/>
              </a:rPr>
            </a:br>
            <a:r>
              <a:rPr kumimoji="0" lang="ko-KR" altLang="en-US" sz="1300" b="1" smtClean="0">
                <a:solidFill>
                  <a:schemeClr val="bg1"/>
                </a:solidFill>
                <a:latin typeface="+mn-ea"/>
              </a:rPr>
              <a:t>설문설계</a:t>
            </a:r>
            <a:endParaRPr kumimoji="0" lang="ko-KR" altLang="en-US" sz="1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316596" y="3097026"/>
            <a:ext cx="2160588" cy="583199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kumimoji="0" lang="ko-KR" altLang="en-US" sz="1300" b="1" dirty="0">
                <a:solidFill>
                  <a:schemeClr val="bg1"/>
                </a:solidFill>
                <a:latin typeface="+mn-ea"/>
              </a:rPr>
              <a:t>설문조사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316596" y="4753210"/>
            <a:ext cx="2160588" cy="583199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kumimoji="0" lang="ko-KR" altLang="en-US" sz="1300" b="1" dirty="0">
                <a:solidFill>
                  <a:schemeClr val="bg1"/>
                </a:solidFill>
                <a:latin typeface="+mn-ea"/>
              </a:rPr>
              <a:t>통계분석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658159" y="1412775"/>
            <a:ext cx="5075261" cy="6480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2000" anchor="ctr"/>
          <a:lstStyle/>
          <a:p>
            <a:pPr marL="179388" indent="-179388">
              <a:spcAft>
                <a:spcPct val="3000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학사조직 및 </a:t>
            </a:r>
            <a:r>
              <a:rPr lang="ko-KR" altLang="en-US" sz="1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교원 현황 분석</a:t>
            </a:r>
            <a:endParaRPr kumimoji="0" lang="ko-KR" altLang="en-US" sz="1100" dirty="0">
              <a:solidFill>
                <a:srgbClr val="000000"/>
              </a:solidFill>
              <a:latin typeface="+mn-ea"/>
              <a:cs typeface="Times New Roman" pitchFamily="18" charset="0"/>
            </a:endParaRPr>
          </a:p>
          <a:p>
            <a:pPr marL="179388" indent="-179388">
              <a:spcAft>
                <a:spcPct val="300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교직원 만족도 </a:t>
            </a:r>
            <a:r>
              <a:rPr kumimoji="0"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영향요인 분석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658159" y="2290375"/>
            <a:ext cx="5075261" cy="5831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2000" anchor="ctr"/>
          <a:lstStyle/>
          <a:p>
            <a:pPr marL="179388" indent="-179388">
              <a:spcAft>
                <a:spcPct val="300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교직원 만족도 </a:t>
            </a:r>
            <a:r>
              <a:rPr kumimoji="0"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도출 체계 설계</a:t>
            </a:r>
          </a:p>
          <a:p>
            <a:pPr marL="179388" indent="-179388">
              <a:spcAft>
                <a:spcPct val="300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100" spc="-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교직원 만족도 </a:t>
            </a:r>
            <a:r>
              <a:rPr kumimoji="0" lang="ko-KR" altLang="en-US" sz="1100" spc="-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도출을 위한 </a:t>
            </a:r>
            <a:r>
              <a:rPr kumimoji="0" lang="ko-KR" altLang="en-US" sz="1100" spc="-100" dirty="0" err="1">
                <a:solidFill>
                  <a:srgbClr val="000000"/>
                </a:solidFill>
                <a:latin typeface="+mn-ea"/>
                <a:cs typeface="Times New Roman" pitchFamily="18" charset="0"/>
              </a:rPr>
              <a:t>설문항목</a:t>
            </a:r>
            <a:r>
              <a:rPr kumimoji="0" lang="ko-KR" altLang="en-US" sz="1100" spc="-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 </a:t>
            </a:r>
            <a:r>
              <a:rPr kumimoji="0" lang="ko-KR" altLang="en-US" sz="1100" spc="-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설계</a:t>
            </a:r>
            <a:r>
              <a:rPr kumimoji="0" lang="en-US" altLang="ko-KR" sz="1100" b="1" spc="-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(</a:t>
            </a:r>
            <a:r>
              <a:rPr kumimoji="0" lang="ko-KR" altLang="en-US" sz="1100" b="1" spc="-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대학혁신지원 사업 관련 문항 추가</a:t>
            </a:r>
            <a:r>
              <a:rPr kumimoji="0" lang="en-US" altLang="ko-KR" sz="1100" b="1" spc="-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)</a:t>
            </a:r>
            <a:endParaRPr kumimoji="0" lang="ko-KR" altLang="en-US" sz="1100" b="1" spc="-100" dirty="0">
              <a:solidFill>
                <a:srgbClr val="000000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658159" y="3097026"/>
            <a:ext cx="5075261" cy="5831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2000" anchor="ctr"/>
          <a:lstStyle/>
          <a:p>
            <a:pPr marL="179388" indent="-179388">
              <a:spcAft>
                <a:spcPct val="3000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전체 교직원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대상으로 </a:t>
            </a:r>
            <a:r>
              <a:rPr lang="ko-KR" altLang="en-US" sz="1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비대면 조사 실시</a:t>
            </a:r>
            <a:endParaRPr lang="en-US" altLang="ko-KR" sz="1100" dirty="0">
              <a:solidFill>
                <a:srgbClr val="000000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658159" y="4754003"/>
            <a:ext cx="5075261" cy="5831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2000" anchor="ctr"/>
          <a:lstStyle/>
          <a:p>
            <a:pPr marL="177800" indent="-177800">
              <a:spcAft>
                <a:spcPct val="3000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100" dirty="0" err="1">
                <a:solidFill>
                  <a:srgbClr val="000000"/>
                </a:solidFill>
                <a:latin typeface="+mn-ea"/>
                <a:cs typeface="Times New Roman" pitchFamily="18" charset="0"/>
              </a:rPr>
              <a:t>설문분석</a:t>
            </a:r>
            <a:r>
              <a:rPr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설계</a:t>
            </a:r>
            <a:endParaRPr lang="en-US" altLang="ko-KR" sz="1100" dirty="0" smtClean="0">
              <a:solidFill>
                <a:srgbClr val="000000"/>
              </a:solidFill>
              <a:latin typeface="+mn-ea"/>
              <a:cs typeface="Times New Roman" pitchFamily="18" charset="0"/>
            </a:endParaRPr>
          </a:p>
          <a:p>
            <a:pPr marL="177800" indent="-177800">
              <a:spcAft>
                <a:spcPct val="3000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통계분석</a:t>
            </a:r>
            <a:r>
              <a:rPr lang="en-US" altLang="ko-KR" sz="1100" b="1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(</a:t>
            </a:r>
            <a:r>
              <a:rPr lang="ko-KR" altLang="en-US" sz="1100" b="1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분석결과 신뢰성 확보를 위하여 외부 전문가가 분석 </a:t>
            </a:r>
            <a:r>
              <a:rPr lang="en-US" altLang="ko-KR" sz="1100" b="1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)</a:t>
            </a:r>
            <a:endParaRPr kumimoji="0" lang="en-US" altLang="ko-KR" sz="1100" b="1" dirty="0">
              <a:solidFill>
                <a:srgbClr val="000000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316596" y="5626028"/>
            <a:ext cx="2160588" cy="647999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ko-KR" altLang="en-US" sz="1300" b="1" dirty="0" smtClean="0">
                <a:solidFill>
                  <a:schemeClr val="bg1"/>
                </a:solidFill>
                <a:latin typeface="+mn-ea"/>
              </a:rPr>
              <a:t>만족도 </a:t>
            </a:r>
            <a:r>
              <a:rPr lang="ko-KR" altLang="en-US" sz="1300" b="1" dirty="0">
                <a:solidFill>
                  <a:schemeClr val="bg1"/>
                </a:solidFill>
                <a:latin typeface="+mn-ea"/>
              </a:rPr>
              <a:t>도출 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</a:rPr>
              <a:t>및</a:t>
            </a:r>
            <a:r>
              <a:rPr lang="en-US" altLang="ko-KR" sz="13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</a:rPr>
              <a:t>환류</a:t>
            </a:r>
            <a:endParaRPr kumimoji="0" lang="ko-KR" altLang="en-US" sz="1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3658159" y="5626028"/>
            <a:ext cx="5075261" cy="6479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2000" anchor="ctr"/>
          <a:lstStyle/>
          <a:p>
            <a:pPr marL="179388" indent="-179388">
              <a:spcAft>
                <a:spcPct val="3000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속성별</a:t>
            </a:r>
            <a:r>
              <a:rPr lang="en-US" altLang="ko-KR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, </a:t>
            </a:r>
            <a:r>
              <a:rPr kumimoji="0"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항목별</a:t>
            </a:r>
            <a:r>
              <a:rPr kumimoji="0" lang="en-US" altLang="ko-KR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, </a:t>
            </a:r>
            <a:r>
              <a:rPr kumimoji="0" lang="ko-KR" altLang="en-US" sz="1100" dirty="0" err="1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요인별</a:t>
            </a:r>
            <a:r>
              <a:rPr kumimoji="0" lang="ko-KR" altLang="en-US" sz="1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 </a:t>
            </a:r>
            <a:r>
              <a:rPr kumimoji="0"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만족도 분석</a:t>
            </a:r>
            <a:endParaRPr kumimoji="0" lang="en-US" altLang="ko-KR" sz="1100" dirty="0">
              <a:solidFill>
                <a:srgbClr val="000000"/>
              </a:solidFill>
              <a:latin typeface="+mn-ea"/>
              <a:cs typeface="Times New Roman" pitchFamily="18" charset="0"/>
            </a:endParaRPr>
          </a:p>
          <a:p>
            <a:pPr marL="179388" indent="-179388">
              <a:spcAft>
                <a:spcPct val="3000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낮은 만족도 요인분석</a:t>
            </a:r>
            <a:endParaRPr lang="en-US" altLang="ko-KR" sz="1100" dirty="0">
              <a:solidFill>
                <a:srgbClr val="000000"/>
              </a:solidFill>
              <a:latin typeface="+mn-ea"/>
              <a:cs typeface="Times New Roman" pitchFamily="18" charset="0"/>
            </a:endParaRPr>
          </a:p>
          <a:p>
            <a:pPr marL="179388" indent="-179388">
              <a:spcAft>
                <a:spcPct val="300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분석결과 종합 및 </a:t>
            </a:r>
            <a:r>
              <a:rPr kumimoji="0" lang="ko-KR" altLang="en-US" sz="1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만족도 </a:t>
            </a:r>
            <a:r>
              <a:rPr kumimoji="0"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향상 방안 </a:t>
            </a:r>
            <a:r>
              <a:rPr kumimoji="0" lang="ko-KR" altLang="en-US" sz="1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제시 및 환류</a:t>
            </a:r>
            <a:endParaRPr kumimoji="0" lang="ko-KR" altLang="en-US" sz="1100" dirty="0">
              <a:solidFill>
                <a:srgbClr val="000000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9" name="이등변 삼각형 18"/>
          <p:cNvSpPr/>
          <p:nvPr/>
        </p:nvSpPr>
        <p:spPr>
          <a:xfrm flipV="1">
            <a:off x="1798210" y="2893339"/>
            <a:ext cx="1224136" cy="2057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이등변 삼각형 19"/>
          <p:cNvSpPr/>
          <p:nvPr/>
        </p:nvSpPr>
        <p:spPr>
          <a:xfrm flipV="1">
            <a:off x="1798210" y="3721431"/>
            <a:ext cx="1224136" cy="2057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이등변 삼각형 20"/>
          <p:cNvSpPr/>
          <p:nvPr/>
        </p:nvSpPr>
        <p:spPr>
          <a:xfrm flipV="1">
            <a:off x="1803182" y="5396348"/>
            <a:ext cx="1224136" cy="2057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316596" y="3924405"/>
            <a:ext cx="2160588" cy="583199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kumimoji="0" lang="ko-KR" altLang="en-US" sz="1300" b="1" dirty="0">
                <a:solidFill>
                  <a:schemeClr val="bg1"/>
                </a:solidFill>
                <a:latin typeface="+mn-ea"/>
              </a:rPr>
              <a:t>전산처리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3658159" y="3925198"/>
            <a:ext cx="5075261" cy="5831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2000" anchor="ctr"/>
          <a:lstStyle/>
          <a:p>
            <a:pPr marL="177800" indent="-177800">
              <a:spcAft>
                <a:spcPct val="300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설문지 오류 검사</a:t>
            </a:r>
            <a:r>
              <a:rPr kumimoji="0" lang="en-US" altLang="ko-KR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데이터 클리닝</a:t>
            </a:r>
            <a:r>
              <a:rPr lang="en-US" altLang="ko-KR" sz="11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)</a:t>
            </a:r>
            <a:endParaRPr kumimoji="0" lang="en-US" altLang="ko-KR" sz="1100" dirty="0">
              <a:solidFill>
                <a:srgbClr val="000000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24" name="이등변 삼각형 23"/>
          <p:cNvSpPr/>
          <p:nvPr/>
        </p:nvSpPr>
        <p:spPr>
          <a:xfrm flipV="1">
            <a:off x="1798210" y="4549523"/>
            <a:ext cx="1224136" cy="2057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텍스트 개체 틀 3"/>
          <p:cNvSpPr txBox="1">
            <a:spLocks/>
          </p:cNvSpPr>
          <p:nvPr/>
        </p:nvSpPr>
        <p:spPr>
          <a:xfrm>
            <a:off x="494110" y="715029"/>
            <a:ext cx="8991140" cy="518438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>
            <a:lvl1pPr indent="0" algn="ctr" latinLnBrk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endParaRPr lang="en-US" altLang="ko-KR" dirty="0"/>
          </a:p>
          <a:p>
            <a:r>
              <a:rPr lang="ko-KR" altLang="en-US" dirty="0" smtClean="0"/>
              <a:t>교직원 </a:t>
            </a:r>
            <a:r>
              <a:rPr lang="ko-KR" altLang="en-US" dirty="0"/>
              <a:t>만족도 조사는 다음과 같은 절차와 내용에 의해 </a:t>
            </a:r>
            <a:r>
              <a:rPr lang="ko-KR" altLang="en-US" dirty="0" smtClean="0"/>
              <a:t>수행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043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속성별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7000" y="726899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성별로 살펴보면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종합 만족도는 여성 집단에서 낮았음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en-US" altLang="ko-KR" sz="1400" b="1" dirty="0">
              <a:latin typeface="+mn-ea"/>
            </a:endParaRPr>
          </a:p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연령대로 살펴보면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종합 만족도는 </a:t>
            </a:r>
            <a:r>
              <a:rPr lang="en-US" altLang="ko-KR" sz="1400" b="1" dirty="0" smtClean="0">
                <a:latin typeface="+mn-ea"/>
              </a:rPr>
              <a:t>30</a:t>
            </a:r>
            <a:r>
              <a:rPr lang="ko-KR" altLang="en-US" sz="1400" b="1" dirty="0" smtClean="0">
                <a:latin typeface="+mn-ea"/>
              </a:rPr>
              <a:t>대 집단에서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1591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(2)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성별 및 연령대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2899293669"/>
              </p:ext>
            </p:extLst>
          </p:nvPr>
        </p:nvGraphicFramePr>
        <p:xfrm>
          <a:off x="272480" y="2235042"/>
          <a:ext cx="4536058" cy="400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810637431"/>
              </p:ext>
            </p:extLst>
          </p:nvPr>
        </p:nvGraphicFramePr>
        <p:xfrm>
          <a:off x="5060950" y="2235043"/>
          <a:ext cx="4572570" cy="400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2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모든 요인의 만족도는 여성집단에서 가장 낮았음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성별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1576687180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2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봉사프로그램</a:t>
            </a:r>
            <a:r>
              <a:rPr lang="en-US" altLang="ko-KR" sz="1400" b="1" dirty="0" smtClean="0">
                <a:latin typeface="+mn-ea"/>
              </a:rPr>
              <a:t>’</a:t>
            </a:r>
            <a:r>
              <a:rPr lang="ko-KR" altLang="en-US" sz="1400" b="1" dirty="0" smtClean="0">
                <a:latin typeface="+mn-ea"/>
              </a:rPr>
              <a:t>을 제외하고 모든 요인의 만족도는 여성집단에서 가장 낮았음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성별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4294084070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5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모든 요인의 만족도는 </a:t>
            </a:r>
            <a:r>
              <a:rPr lang="en-US" altLang="ko-KR" sz="1400" b="1" dirty="0" smtClean="0">
                <a:latin typeface="+mn-ea"/>
              </a:rPr>
              <a:t>30</a:t>
            </a:r>
            <a:r>
              <a:rPr lang="ko-KR" altLang="en-US" sz="1400" b="1" dirty="0" smtClean="0">
                <a:latin typeface="+mn-ea"/>
              </a:rPr>
              <a:t>대 집단이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연령대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3071648361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모든 요인의 만족도는 </a:t>
            </a:r>
            <a:r>
              <a:rPr lang="en-US" altLang="ko-KR" sz="1400" b="1" dirty="0">
                <a:latin typeface="+mn-ea"/>
              </a:rPr>
              <a:t>30</a:t>
            </a:r>
            <a:r>
              <a:rPr lang="ko-KR" altLang="en-US" sz="1400" b="1" dirty="0">
                <a:latin typeface="+mn-ea"/>
              </a:rPr>
              <a:t>대 집단이 가장 낮았음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연령대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231175901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7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1377" y="727122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직급별 살펴보면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팀원의 종합 만족도가 가장 낮았음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en-US" altLang="ko-KR" sz="1400" b="1" dirty="0">
              <a:latin typeface="+mn-ea"/>
            </a:endParaRPr>
          </a:p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근속 연수 별로 살펴보면</a:t>
            </a:r>
            <a:r>
              <a:rPr lang="en-US" altLang="ko-KR" sz="1400" b="1" dirty="0" smtClean="0">
                <a:latin typeface="+mn-ea"/>
              </a:rPr>
              <a:t>, 3</a:t>
            </a:r>
            <a:r>
              <a:rPr lang="ko-KR" altLang="en-US" sz="1400" b="1" dirty="0" smtClean="0">
                <a:latin typeface="+mn-ea"/>
              </a:rPr>
              <a:t>년 이상부터 </a:t>
            </a:r>
            <a:r>
              <a:rPr lang="en-US" altLang="ko-KR" sz="1400" b="1" dirty="0" smtClean="0">
                <a:latin typeface="+mn-ea"/>
              </a:rPr>
              <a:t>7</a:t>
            </a:r>
            <a:r>
              <a:rPr lang="ko-KR" altLang="en-US" sz="1400" b="1" dirty="0" smtClean="0">
                <a:latin typeface="+mn-ea"/>
              </a:rPr>
              <a:t>년 미만까지 근속 연수의 종합 만족도가 가장 낮았음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1591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(3)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직급 및 근속연수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3236880435"/>
              </p:ext>
            </p:extLst>
          </p:nvPr>
        </p:nvGraphicFramePr>
        <p:xfrm>
          <a:off x="272480" y="2235042"/>
          <a:ext cx="4536058" cy="400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3441099878"/>
              </p:ext>
            </p:extLst>
          </p:nvPr>
        </p:nvGraphicFramePr>
        <p:xfrm>
          <a:off x="5060950" y="2235043"/>
          <a:ext cx="4572570" cy="400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모든 요인의 만족도는 </a:t>
            </a:r>
            <a:r>
              <a:rPr lang="ko-KR" altLang="en-US" sz="1400" b="1" dirty="0" smtClean="0">
                <a:latin typeface="+mn-ea"/>
              </a:rPr>
              <a:t>팀원이 </a:t>
            </a:r>
            <a:r>
              <a:rPr lang="ko-KR" altLang="en-US" sz="1400" b="1" dirty="0">
                <a:latin typeface="+mn-ea"/>
              </a:rPr>
              <a:t>가장 낮았음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(3.1)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직급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3231894855"/>
              </p:ext>
            </p:extLst>
          </p:nvPr>
        </p:nvGraphicFramePr>
        <p:xfrm>
          <a:off x="523589" y="215051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36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모든 </a:t>
            </a:r>
            <a:r>
              <a:rPr lang="ko-KR" altLang="en-US" sz="1400" b="1" dirty="0">
                <a:latin typeface="+mn-ea"/>
              </a:rPr>
              <a:t>요인의 만족도는 팀원이 가장 낮았음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latin typeface="+mn-ea"/>
                <a:cs typeface="Times New Roman" pitchFamily="18" charset="0"/>
              </a:rPr>
              <a:t>(3.1)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속성별 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직급</a:t>
            </a:r>
            <a:endParaRPr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3147057204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77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대학 발전계획에 대한 인식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을 제외한 모든 요인의 만족도는 </a:t>
            </a:r>
            <a:r>
              <a:rPr lang="en-US" altLang="ko-KR" sz="1400" b="1" dirty="0" smtClean="0">
                <a:latin typeface="+mn-ea"/>
              </a:rPr>
              <a:t>3</a:t>
            </a:r>
            <a:r>
              <a:rPr lang="ko-KR" altLang="en-US" sz="1400" b="1" dirty="0" smtClean="0">
                <a:latin typeface="+mn-ea"/>
              </a:rPr>
              <a:t>년 이상부터 </a:t>
            </a:r>
            <a:r>
              <a:rPr lang="en-US" altLang="ko-KR" sz="1400" b="1" dirty="0" smtClean="0">
                <a:latin typeface="+mn-ea"/>
              </a:rPr>
              <a:t>7</a:t>
            </a:r>
            <a:r>
              <a:rPr lang="ko-KR" altLang="en-US" sz="1400" b="1" dirty="0" smtClean="0">
                <a:latin typeface="+mn-ea"/>
              </a:rPr>
              <a:t>년 미만의 근속 연수 집단에서 가장 낮았음</a:t>
            </a:r>
            <a:r>
              <a:rPr lang="en-US" altLang="ko-KR" sz="1400" b="1" dirty="0" smtClean="0">
                <a:latin typeface="+mn-ea"/>
              </a:rPr>
              <a:t>. ‘</a:t>
            </a:r>
            <a:r>
              <a:rPr lang="ko-KR" altLang="en-US" sz="1400" b="1" dirty="0" smtClean="0">
                <a:latin typeface="+mn-ea"/>
              </a:rPr>
              <a:t>대학 발전계획에 대한 인식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은 </a:t>
            </a:r>
            <a:r>
              <a:rPr lang="en-US" altLang="ko-KR" sz="1400" b="1" dirty="0" smtClean="0">
                <a:latin typeface="+mn-ea"/>
              </a:rPr>
              <a:t>7</a:t>
            </a:r>
            <a:r>
              <a:rPr lang="ko-KR" altLang="en-US" sz="1400" b="1" dirty="0" smtClean="0">
                <a:latin typeface="+mn-ea"/>
              </a:rPr>
              <a:t>년 이상부터 </a:t>
            </a:r>
            <a:r>
              <a:rPr lang="en-US" altLang="ko-KR" sz="1400" b="1" dirty="0" smtClean="0">
                <a:latin typeface="+mn-ea"/>
              </a:rPr>
              <a:t>10</a:t>
            </a:r>
            <a:r>
              <a:rPr lang="ko-KR" altLang="en-US" sz="1400" b="1" dirty="0" smtClean="0">
                <a:latin typeface="+mn-ea"/>
              </a:rPr>
              <a:t>년 미만의 근속 연수 집단에서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(3.2)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근속연수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1827247960"/>
              </p:ext>
            </p:extLst>
          </p:nvPr>
        </p:nvGraphicFramePr>
        <p:xfrm>
          <a:off x="678434" y="23578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0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복지 및 업무지원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은 </a:t>
            </a:r>
            <a:r>
              <a:rPr lang="en-US" altLang="ko-KR" sz="1400" b="1" dirty="0" smtClean="0">
                <a:latin typeface="+mn-ea"/>
              </a:rPr>
              <a:t>7</a:t>
            </a:r>
            <a:r>
              <a:rPr lang="ko-KR" altLang="en-US" sz="1400" b="1" dirty="0" smtClean="0">
                <a:latin typeface="+mn-ea"/>
              </a:rPr>
              <a:t>년 이상부터 </a:t>
            </a:r>
            <a:r>
              <a:rPr lang="en-US" altLang="ko-KR" sz="1400" b="1" dirty="0" smtClean="0">
                <a:latin typeface="+mn-ea"/>
              </a:rPr>
              <a:t>10</a:t>
            </a:r>
            <a:r>
              <a:rPr lang="ko-KR" altLang="en-US" sz="1400" b="1" dirty="0" smtClean="0">
                <a:latin typeface="+mn-ea"/>
              </a:rPr>
              <a:t>년 미만의 근속연수 집단이 가장 낮았음</a:t>
            </a:r>
            <a:r>
              <a:rPr lang="en-US" altLang="ko-KR" sz="1400" b="1" dirty="0" smtClean="0">
                <a:latin typeface="+mn-ea"/>
              </a:rPr>
              <a:t>. ‘</a:t>
            </a:r>
            <a:r>
              <a:rPr lang="ko-KR" altLang="en-US" sz="1400" b="1" dirty="0" err="1" smtClean="0">
                <a:latin typeface="+mn-ea"/>
              </a:rPr>
              <a:t>직원인사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와 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대학 이미지 및 소속감</a:t>
            </a:r>
            <a:r>
              <a:rPr lang="en-US" altLang="ko-KR" sz="1400" b="1" dirty="0" smtClean="0">
                <a:latin typeface="+mn-ea"/>
              </a:rPr>
              <a:t>‘, ‘</a:t>
            </a:r>
            <a:r>
              <a:rPr lang="ko-KR" altLang="en-US" sz="1400" b="1" dirty="0" err="1" smtClean="0">
                <a:latin typeface="+mn-ea"/>
              </a:rPr>
              <a:t>위기사항</a:t>
            </a:r>
            <a:r>
              <a:rPr lang="ko-KR" altLang="en-US" sz="1400" b="1" dirty="0" smtClean="0">
                <a:latin typeface="+mn-ea"/>
              </a:rPr>
              <a:t> 대응 및 비대면 수업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은 </a:t>
            </a:r>
            <a:r>
              <a:rPr lang="en-US" altLang="ko-KR" sz="1400" b="1" dirty="0" smtClean="0">
                <a:latin typeface="+mn-ea"/>
              </a:rPr>
              <a:t>3</a:t>
            </a:r>
            <a:r>
              <a:rPr lang="ko-KR" altLang="en-US" sz="1400" b="1" dirty="0" smtClean="0">
                <a:latin typeface="+mn-ea"/>
              </a:rPr>
              <a:t>년 이상부터 </a:t>
            </a:r>
            <a:r>
              <a:rPr lang="en-US" altLang="ko-KR" sz="1400" b="1" dirty="0" smtClean="0">
                <a:latin typeface="+mn-ea"/>
              </a:rPr>
              <a:t>7</a:t>
            </a:r>
            <a:r>
              <a:rPr lang="ko-KR" altLang="en-US" sz="1400" b="1" dirty="0" smtClean="0">
                <a:latin typeface="+mn-ea"/>
              </a:rPr>
              <a:t>년 미만의 근속연수 집단이 가장 낮았음</a:t>
            </a:r>
            <a:r>
              <a:rPr lang="en-US" altLang="ko-KR" sz="1400" b="1" dirty="0" smtClean="0">
                <a:latin typeface="+mn-ea"/>
              </a:rPr>
              <a:t>. ‘</a:t>
            </a:r>
            <a:r>
              <a:rPr lang="ko-KR" altLang="en-US" sz="1400" b="1" dirty="0" smtClean="0">
                <a:latin typeface="+mn-ea"/>
              </a:rPr>
              <a:t>봉사프로그램</a:t>
            </a:r>
            <a:r>
              <a:rPr lang="en-US" altLang="ko-KR" sz="1400" b="1" dirty="0" smtClean="0">
                <a:latin typeface="+mn-ea"/>
              </a:rPr>
              <a:t>‘</a:t>
            </a:r>
            <a:r>
              <a:rPr lang="ko-KR" altLang="en-US" sz="1400" b="1" dirty="0" smtClean="0">
                <a:latin typeface="+mn-ea"/>
              </a:rPr>
              <a:t>은 </a:t>
            </a:r>
            <a:r>
              <a:rPr lang="en-US" altLang="ko-KR" sz="1400" b="1" dirty="0" smtClean="0">
                <a:latin typeface="+mn-ea"/>
              </a:rPr>
              <a:t>10</a:t>
            </a:r>
            <a:r>
              <a:rPr lang="ko-KR" altLang="en-US" sz="1400" b="1" dirty="0" smtClean="0">
                <a:latin typeface="+mn-ea"/>
              </a:rPr>
              <a:t>년 이상부터 </a:t>
            </a:r>
            <a:r>
              <a:rPr lang="en-US" altLang="ko-KR" sz="1400" b="1" dirty="0" smtClean="0">
                <a:latin typeface="+mn-ea"/>
              </a:rPr>
              <a:t>20</a:t>
            </a:r>
            <a:r>
              <a:rPr lang="ko-KR" altLang="en-US" sz="1400" b="1" dirty="0" smtClean="0">
                <a:latin typeface="+mn-ea"/>
              </a:rPr>
              <a:t>년 미만의 근속연수 집단이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근속연수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3522927201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9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 설계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5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9595" y="718791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2022</a:t>
            </a:r>
            <a:r>
              <a:rPr lang="ko-KR" altLang="en-US" sz="1400" b="1" dirty="0" smtClean="0">
                <a:latin typeface="+mn-ea"/>
              </a:rPr>
              <a:t>년도 </a:t>
            </a:r>
            <a:r>
              <a:rPr lang="ko-KR" altLang="en-US" sz="1400" b="1" dirty="0" err="1">
                <a:latin typeface="+mn-ea"/>
              </a:rPr>
              <a:t>신한대학교</a:t>
            </a:r>
            <a:r>
              <a:rPr lang="ko-KR" altLang="en-US" sz="1400" b="1" dirty="0">
                <a:latin typeface="+mn-ea"/>
              </a:rPr>
              <a:t> 교직원 만족도 확인을 위해 대학의 학사일정을 고려하여 </a:t>
            </a:r>
            <a:r>
              <a:rPr lang="en-US" altLang="ko-KR" sz="1400" b="1" dirty="0" smtClean="0">
                <a:latin typeface="+mn-ea"/>
              </a:rPr>
              <a:t>2022</a:t>
            </a:r>
            <a:r>
              <a:rPr lang="ko-KR" altLang="en-US" sz="1400" b="1" dirty="0" smtClean="0">
                <a:latin typeface="+mn-ea"/>
              </a:rPr>
              <a:t>년 </a:t>
            </a:r>
            <a:r>
              <a:rPr lang="en-US" altLang="ko-KR" sz="1400" b="1" dirty="0">
                <a:latin typeface="+mn-ea"/>
              </a:rPr>
              <a:t>12</a:t>
            </a:r>
            <a:r>
              <a:rPr lang="ko-KR" altLang="en-US" sz="1400" b="1" dirty="0">
                <a:latin typeface="+mn-ea"/>
              </a:rPr>
              <a:t>월에 </a:t>
            </a:r>
            <a:r>
              <a:rPr lang="ko-KR" altLang="en-US" sz="1400" b="1" dirty="0" smtClean="0">
                <a:latin typeface="+mn-ea"/>
              </a:rPr>
              <a:t>자료수집을 실시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028565" y="2003937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대상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028565" y="2855363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규모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028565" y="3706788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기간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028565" y="4558215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방법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028565" y="5409641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분석 방법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이등변 삼각형 14"/>
          <p:cNvSpPr/>
          <p:nvPr/>
        </p:nvSpPr>
        <p:spPr bwMode="auto">
          <a:xfrm rot="5400000">
            <a:off x="2953233" y="2239085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이등변 삼각형 15"/>
          <p:cNvSpPr/>
          <p:nvPr/>
        </p:nvSpPr>
        <p:spPr bwMode="auto">
          <a:xfrm rot="5400000">
            <a:off x="2953233" y="3090589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이등변 삼각형 16"/>
          <p:cNvSpPr/>
          <p:nvPr/>
        </p:nvSpPr>
        <p:spPr bwMode="auto">
          <a:xfrm rot="5400000">
            <a:off x="2953233" y="3942188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 bwMode="auto">
          <a:xfrm rot="5400000">
            <a:off x="2953233" y="4793787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이등변 삼각형 18"/>
          <p:cNvSpPr/>
          <p:nvPr/>
        </p:nvSpPr>
        <p:spPr bwMode="auto">
          <a:xfrm rot="5400000">
            <a:off x="2953233" y="5644867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3617687" y="2003936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+mn-ea"/>
              </a:rPr>
              <a:t>교직원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3617687" y="2855437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+mn-ea"/>
              </a:rPr>
              <a:t>교원</a:t>
            </a:r>
            <a:r>
              <a:rPr lang="en-US" altLang="ko-KR" sz="1400" b="1" dirty="0" smtClean="0">
                <a:latin typeface="+mn-ea"/>
              </a:rPr>
              <a:t>: 64</a:t>
            </a:r>
            <a:r>
              <a:rPr lang="ko-KR" altLang="en-US" sz="1400" b="1" dirty="0" smtClean="0">
                <a:latin typeface="+mn-ea"/>
              </a:rPr>
              <a:t>명 직원</a:t>
            </a:r>
            <a:r>
              <a:rPr lang="en-US" altLang="ko-KR" sz="1400" b="1" dirty="0" smtClean="0">
                <a:latin typeface="+mn-ea"/>
              </a:rPr>
              <a:t>: 77</a:t>
            </a:r>
            <a:r>
              <a:rPr lang="ko-KR" altLang="en-US" sz="1400" b="1" dirty="0" smtClean="0">
                <a:latin typeface="+mn-ea"/>
              </a:rPr>
              <a:t>명</a:t>
            </a:r>
            <a:endParaRPr lang="en-US" altLang="ko-KR" sz="1400" b="1" dirty="0">
              <a:solidFill>
                <a:srgbClr val="FF0000"/>
              </a:solidFill>
              <a:latin typeface="+mn-ea"/>
            </a:endParaRPr>
          </a:p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+mn-ea"/>
              </a:rPr>
              <a:t>표본추출방법 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>
                <a:latin typeface="+mn-ea"/>
              </a:rPr>
              <a:t>단순무작위추출법 </a:t>
            </a:r>
          </a:p>
        </p:txBody>
      </p:sp>
      <p:sp>
        <p:nvSpPr>
          <p:cNvPr id="22" name="직사각형 21"/>
          <p:cNvSpPr/>
          <p:nvPr/>
        </p:nvSpPr>
        <p:spPr bwMode="auto">
          <a:xfrm>
            <a:off x="3617687" y="3706615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맑은 고딕" pitchFamily="50" charset="-127"/>
              </a:rPr>
              <a:t>2022.</a:t>
            </a:r>
            <a:r>
              <a:rPr lang="ko-KR" altLang="en-US" sz="1400" b="1" dirty="0" smtClean="0">
                <a:latin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</a:rPr>
              <a:t>12.</a:t>
            </a:r>
            <a:r>
              <a:rPr lang="ko-KR" altLang="en-US" sz="1400" b="1" dirty="0">
                <a:latin typeface="맑은 고딕" pitchFamily="50" charset="-127"/>
              </a:rPr>
              <a:t> </a:t>
            </a:r>
            <a:r>
              <a:rPr lang="en-US" altLang="ko-KR" sz="1400" b="1" dirty="0" smtClean="0">
                <a:latin typeface="맑은 고딕" pitchFamily="50" charset="-127"/>
              </a:rPr>
              <a:t>05.</a:t>
            </a:r>
            <a:r>
              <a:rPr lang="ko-KR" altLang="en-US" sz="1400" b="1" dirty="0" smtClean="0">
                <a:latin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</a:rPr>
              <a:t>~ </a:t>
            </a:r>
            <a:r>
              <a:rPr lang="en-US" altLang="ko-KR" sz="1400" b="1" dirty="0" smtClean="0">
                <a:latin typeface="맑은 고딕" pitchFamily="50" charset="-127"/>
              </a:rPr>
              <a:t>2023. 2</a:t>
            </a:r>
            <a:r>
              <a:rPr lang="en-US" altLang="ko-KR" sz="1400" b="1" dirty="0">
                <a:latin typeface="맑은 고딕" pitchFamily="50" charset="-127"/>
              </a:rPr>
              <a:t>. 28.</a:t>
            </a:r>
            <a:endParaRPr lang="ko-KR" altLang="en-US" sz="1400" b="1" dirty="0">
              <a:latin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3617687" y="4558290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맑은 고딕" pitchFamily="50" charset="-127"/>
              </a:rPr>
              <a:t>설문지를 활용한 </a:t>
            </a:r>
            <a:r>
              <a:rPr lang="ko-KR" altLang="en-US" sz="1400" b="1" dirty="0" smtClean="0">
                <a:latin typeface="맑은 고딕" pitchFamily="50" charset="-127"/>
              </a:rPr>
              <a:t>온라인 </a:t>
            </a:r>
            <a:r>
              <a:rPr lang="ko-KR" altLang="en-US" sz="1400" b="1" dirty="0">
                <a:latin typeface="맑은 고딕" pitchFamily="50" charset="-127"/>
              </a:rPr>
              <a:t>조사</a:t>
            </a:r>
          </a:p>
        </p:txBody>
      </p:sp>
      <p:sp>
        <p:nvSpPr>
          <p:cNvPr id="24" name="직사각형 23"/>
          <p:cNvSpPr/>
          <p:nvPr/>
        </p:nvSpPr>
        <p:spPr bwMode="auto">
          <a:xfrm>
            <a:off x="3617687" y="5409716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+mn-ea"/>
              </a:rPr>
              <a:t>SPSS</a:t>
            </a:r>
            <a:r>
              <a:rPr lang="ko-KR" altLang="en-US" sz="1400" b="1" dirty="0">
                <a:latin typeface="+mn-ea"/>
              </a:rPr>
              <a:t>와 </a:t>
            </a:r>
            <a:r>
              <a:rPr lang="en-US" altLang="ko-KR" sz="1400" b="1" dirty="0">
                <a:latin typeface="+mn-ea"/>
              </a:rPr>
              <a:t>Excel </a:t>
            </a:r>
            <a:r>
              <a:rPr lang="ko-KR" altLang="en-US" sz="1400" b="1" dirty="0" smtClean="0">
                <a:latin typeface="+mn-ea"/>
              </a:rPr>
              <a:t>활용하여</a:t>
            </a:r>
            <a:r>
              <a:rPr lang="en-US" altLang="ko-KR" sz="1400" b="1" dirty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빈도분석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en-US" altLang="ko-KR" sz="1400" b="1" dirty="0" smtClean="0">
                <a:latin typeface="+mn-ea"/>
              </a:rPr>
              <a:t>t</a:t>
            </a:r>
            <a:r>
              <a:rPr lang="ko-KR" altLang="en-US" sz="1400" b="1" dirty="0">
                <a:latin typeface="+mn-ea"/>
              </a:rPr>
              <a:t>검정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en-US" altLang="ko-KR" sz="1400" b="1" dirty="0" smtClean="0">
                <a:latin typeface="+mn-ea"/>
              </a:rPr>
              <a:t>SSA </a:t>
            </a:r>
            <a:r>
              <a:rPr lang="ko-KR" altLang="en-US" sz="1400" b="1" dirty="0" smtClean="0">
                <a:latin typeface="+mn-ea"/>
              </a:rPr>
              <a:t>분석 등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52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465466" cy="369332"/>
          </a:xfrm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부가 조사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해외봉사 프로그램을 참여한 비율은 </a:t>
            </a:r>
            <a:r>
              <a:rPr lang="en-US" altLang="ko-KR" sz="1400" b="1" dirty="0" smtClean="0">
                <a:latin typeface="+mn-ea"/>
              </a:rPr>
              <a:t>5.3%</a:t>
            </a:r>
            <a:r>
              <a:rPr lang="ko-KR" altLang="en-US" sz="1400" b="1" dirty="0" smtClean="0">
                <a:latin typeface="+mn-ea"/>
              </a:rPr>
              <a:t>이었음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해외봉사 프로그램 참여 비율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4245179533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25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365269" y="312911"/>
            <a:ext cx="2119982" cy="307777"/>
          </a:xfrm>
          <a:noFill/>
        </p:spPr>
        <p:txBody>
          <a:bodyPr wrap="square">
            <a:spAutoFit/>
          </a:bodyPr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7001" y="70961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직원 </a:t>
            </a:r>
            <a:r>
              <a:rPr lang="ko-KR" altLang="en-US" sz="1400" b="1" dirty="0">
                <a:latin typeface="+mn-ea"/>
              </a:rPr>
              <a:t>대상 개방형 설문에서는 </a:t>
            </a:r>
            <a:r>
              <a:rPr lang="ko-KR" altLang="en-US" sz="1400" b="1" dirty="0" smtClean="0">
                <a:latin typeface="+mn-ea"/>
              </a:rPr>
              <a:t>인사제도 개편에 대한 의견이 가장 많이 제시됨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개방형 설문 조사 결과 개선 의견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54471"/>
              </p:ext>
            </p:extLst>
          </p:nvPr>
        </p:nvGraphicFramePr>
        <p:xfrm>
          <a:off x="806892" y="2181408"/>
          <a:ext cx="8498468" cy="342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468">
                  <a:extLst>
                    <a:ext uri="{9D8B030D-6E8A-4147-A177-3AD203B41FA5}">
                      <a16:colId xmlns:a16="http://schemas.microsoft.com/office/drawing/2014/main" val="568278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기존 직원에 대한 연봉 인상 없이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과대포장된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신규 경력직에 어처구니없는 연봉 책정</a:t>
                      </a:r>
                      <a:b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기형적인 직급 운영</a:t>
                      </a:r>
                      <a:b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신규 직원 갈려 나가는 구조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제대로 된 근무 여건 마련 안 됨</a:t>
                      </a:r>
                      <a:b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일은 많고 정작 일할 사람은 없음 쓸데없는 인원으로 만석이고 그 불필요 인원에 연봉 쏠림</a:t>
                      </a:r>
                      <a:b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충원 요청해도 공지만 올릴 뿐 적극적 의지 없음</a:t>
                      </a:r>
                      <a:b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구인 공지 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-&gt;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지원자 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 -&gt;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원인 분석 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-&gt;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연봉 인상 후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재공지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같은 처리가 안 되고 의지도 없어 보임 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-&gt;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사람 안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구해줌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하지만 일은 다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해놔라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&lt;-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이러한 상황에서 향후 미래 교육에 대한 계획은 꿈도 못 꾸며 그저 하루하루 일에 치여 구멍 가득한 일 처리로 끝날 뿐</a:t>
                      </a:r>
                      <a:b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듣도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보도 못한 직원이 소리소문없이 공지도 없이 진급하고 있음 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&lt;-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다른 직원의 근무 의욕 상실이란 것을 모르는 것인지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?</a:t>
                      </a:r>
                      <a:b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7.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연봉제로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바꿔놨으면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연봉협상 과정이 있어야 함에도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묵언수행에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열중하는 총무 그 관계자들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025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법인의 재정건정성 등을 위해 건물 등을 구매할 필요가 있습니다</a:t>
                      </a:r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392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업무협조전 양식 개선 요망</a:t>
                      </a:r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띄어쓰기</a:t>
                      </a:r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줄간격 오류</a:t>
                      </a:r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896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연봉인상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등이 어렵다면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당직제도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페지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야근수당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및 방학기간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단축근무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부활 등 대학에서 보편적으로 실시하는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제도만큼은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기본적으로 이루어졌으면 합니다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129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일하는 사람이 너무 부족합니다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직원 너무 많다고 하는데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일하는 직원과 그렇지 않은 사람들 전수 조사해주세요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그리고 일하지 않는 사람이 더 많은 지원 받는 것에 대해서 누가 공정하다고 생각할까요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?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연봉 테이블도 없고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진급에 대한 규정도 만들고 공유 해주세요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다른 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년제 </a:t>
                      </a:r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대학들하고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평균치라도 만들어주면 좋겠습니다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이외 복지 수준도 더 바라지 않겠습니다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... 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다른 학교 평균치만 맞춰주세요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.....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126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조금 더 학생을 위한 학교가 되어야 할 것 같습니다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b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교원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교직원들의 마인드 개선이 필요합니다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b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이에 따른 개인업무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업적 등을 파악하여 올바른 대우가 필요하다</a:t>
                      </a:r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9284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5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365269" y="312911"/>
            <a:ext cx="2119982" cy="307777"/>
          </a:xfrm>
          <a:noFill/>
        </p:spPr>
        <p:txBody>
          <a:bodyPr wrap="square">
            <a:spAutoFit/>
          </a:bodyPr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7001" y="70961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직원 </a:t>
            </a:r>
            <a:r>
              <a:rPr lang="ko-KR" altLang="en-US" sz="1400" b="1" dirty="0">
                <a:latin typeface="+mn-ea"/>
              </a:rPr>
              <a:t>대상 개방형 설문에서는 </a:t>
            </a:r>
            <a:r>
              <a:rPr lang="ko-KR" altLang="en-US" sz="1400" b="1" dirty="0" smtClean="0">
                <a:latin typeface="+mn-ea"/>
              </a:rPr>
              <a:t>인사제도 개편에 대한 의견이 가장 많이 제시됨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개방형 설문 조사 결과 개선 의견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66989"/>
              </p:ext>
            </p:extLst>
          </p:nvPr>
        </p:nvGraphicFramePr>
        <p:xfrm>
          <a:off x="806892" y="2181408"/>
          <a:ext cx="8498468" cy="384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468">
                  <a:extLst>
                    <a:ext uri="{9D8B030D-6E8A-4147-A177-3AD203B41FA5}">
                      <a16:colId xmlns:a16="http://schemas.microsoft.com/office/drawing/2014/main" val="568278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요즘 학교를 보면 왜 이렇게 돌아가는지 이해를 할 수 없습니다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마이크로디그리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이게 과연 학생들을 위한 일일까요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중고등학생 때 본인의 직업을 생각해서 심화과정을 배우러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오는곳이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대학교인데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전공학점은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줄어들고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마이크로디그리를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필수로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이수해야합니다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선택도 아닌 필수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통합행정실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그래요 뭐 다른 학교에서도 실시하고있다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알겠습니다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근데 제대로 된 대책도 없이 그냥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따라만하면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어떡합니까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학과일이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실습과 행정으로 딱 나눌 수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있는거라고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생각하시나요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함께하는일이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다반사입니다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실습조교와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행정조교의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사무실이 떨어진 상태로 어찌 학과를 굴러가게 할 수 있겠습니까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누군가를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주축으로 인사이동이 이루어지는지 직원들 다 알고있습니다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교수들도 마찬가지입니다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이제 교수들도 학생을 위하는건지 자신의 이익만을 추구하는건지 모르겠습니다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직원들이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다반수가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그만두고있는데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학교에서는 이 정책을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밀고나가는것이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이해할 수가 없습니다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전보다 일은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배이상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늘었는데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월급은 그대로이네요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직원을 늘려주던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월급은 인상하던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뭐라도 하시면 좋겠습니다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이렇게 가면 남아있는 직원이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얼마나될지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걱정스럽습니다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025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중장기 발전 과제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 등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전직원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공유 및 피드백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392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직원 채용 급히 필요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기자재 소모품 등의 예산 사용 필요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896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직원도 안식년 제도 도입해 주세요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129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평가에 따른 인사고과 정책이 명확하게 수립되어 실행되길 희망함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126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현장직원들과의대화가필요하다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현장직은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팀장평가를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못하는이유를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모르겠다 듣기로는 행정직 직원은 팀장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평가를하는데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현장직은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평가를 못하고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절대권력에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휘둘리고 있다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9284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073603"/>
              </p:ext>
            </p:extLst>
          </p:nvPr>
        </p:nvGraphicFramePr>
        <p:xfrm>
          <a:off x="2257884" y="2132856"/>
          <a:ext cx="53902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084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2983148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Ⅳ.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교직원 만족도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비교 분석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총괄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</a:rPr>
                        <a:t>요인별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5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총괄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7000" y="737065"/>
            <a:ext cx="8858250" cy="819727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종합 만족도는 </a:t>
            </a:r>
            <a:r>
              <a:rPr lang="ko-KR" altLang="en-US" sz="1400" b="1" dirty="0" err="1" smtClean="0">
                <a:latin typeface="+mn-ea"/>
              </a:rPr>
              <a:t>직원집단이</a:t>
            </a:r>
            <a:r>
              <a:rPr lang="ko-KR" altLang="en-US" sz="1400" b="1" dirty="0" smtClean="0">
                <a:latin typeface="+mn-ea"/>
              </a:rPr>
              <a:t> 교원집단보다 낮았음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0726" y="1623994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(1)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교원과 직원 비교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1487660751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2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152880" cy="369332"/>
          </a:xfrm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613535" y="727042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모든 요인의 만족도는 </a:t>
            </a:r>
            <a:r>
              <a:rPr lang="ko-KR" altLang="en-US" sz="1400" b="1" dirty="0" err="1" smtClean="0">
                <a:latin typeface="+mn-ea"/>
              </a:rPr>
              <a:t>직원집단이</a:t>
            </a:r>
            <a:r>
              <a:rPr lang="ko-KR" altLang="en-US" sz="1400" b="1" dirty="0" smtClean="0">
                <a:latin typeface="+mn-ea"/>
              </a:rPr>
              <a:t> 낮았음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+mn-ea"/>
                <a:cs typeface="Times New Roman" pitchFamily="18" charset="0"/>
              </a:rPr>
              <a:t>(1) </a:t>
            </a:r>
            <a:r>
              <a:rPr kumimoji="0" lang="ko-KR" altLang="en-US" sz="1400" b="1" dirty="0" err="1" smtClean="0">
                <a:latin typeface="+mn-ea"/>
                <a:cs typeface="Times New Roman" pitchFamily="18" charset="0"/>
              </a:rPr>
              <a:t>요인별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167081821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4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152880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요인별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613535" y="727042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모든 요인의 </a:t>
            </a:r>
            <a:r>
              <a:rPr lang="ko-KR" altLang="en-US" sz="1400" b="1" dirty="0">
                <a:latin typeface="+mn-ea"/>
              </a:rPr>
              <a:t>만족도는 </a:t>
            </a:r>
            <a:r>
              <a:rPr lang="ko-KR" altLang="en-US" sz="1400" b="1" dirty="0" err="1">
                <a:latin typeface="+mn-ea"/>
              </a:rPr>
              <a:t>직원집단이</a:t>
            </a:r>
            <a:r>
              <a:rPr lang="ko-KR" altLang="en-US" sz="1400" b="1" dirty="0">
                <a:latin typeface="+mn-ea"/>
              </a:rPr>
              <a:t> 낮았음</a:t>
            </a:r>
            <a:r>
              <a:rPr lang="en-US" altLang="ko-KR" sz="1400" b="1" dirty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+mn-ea"/>
                <a:cs typeface="Times New Roman" pitchFamily="18" charset="0"/>
              </a:rPr>
              <a:t>(1) </a:t>
            </a:r>
            <a:r>
              <a:rPr kumimoji="0" lang="ko-KR" altLang="en-US" sz="1400" b="1" dirty="0" err="1" smtClean="0">
                <a:latin typeface="+mn-ea"/>
                <a:cs typeface="Times New Roman" pitchFamily="18" charset="0"/>
              </a:rPr>
              <a:t>요인별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3429801180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7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32955"/>
              </p:ext>
            </p:extLst>
          </p:nvPr>
        </p:nvGraphicFramePr>
        <p:xfrm>
          <a:off x="2257884" y="2132856"/>
          <a:ext cx="53902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60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199172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Ⅴ.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 및 제언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교원 만족도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직원 만족도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6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교원 만족도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627000" y="796191"/>
            <a:ext cx="8858250" cy="3968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2022</a:t>
            </a:r>
            <a:r>
              <a:rPr lang="ko-KR" altLang="en-US" sz="1400" b="1" dirty="0" smtClean="0">
                <a:latin typeface="+mn-ea"/>
              </a:rPr>
              <a:t>학년도 </a:t>
            </a:r>
            <a:r>
              <a:rPr lang="ko-KR" altLang="en-US" sz="1400" b="1" dirty="0">
                <a:latin typeface="+mn-ea"/>
              </a:rPr>
              <a:t>교원 만족도 조사 분석결과 및 이슈를 종합하면 다음과 같음</a:t>
            </a:r>
            <a:r>
              <a:rPr lang="en-US" altLang="ko-KR" sz="1400" b="1" dirty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26999" y="1368570"/>
            <a:ext cx="1876925" cy="26364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교원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종합만족도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649504" y="1368570"/>
            <a:ext cx="6840000" cy="263649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교원 종합만족도는 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77.9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(100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점 만점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으로 작년보다 상승함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교육환경과 교원인사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편의시설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예산편성 및 집행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감사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복지 및 업무지원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연구지원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  요인은 최우선 개선 영역으로 나타남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dirty="0" err="1">
                <a:solidFill>
                  <a:schemeClr val="tx1"/>
                </a:solidFill>
                <a:latin typeface="+mn-ea"/>
              </a:rPr>
              <a:t>리나시타교양대학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 및 동두천 캠퍼스 소속 교원의 만족도가 전반적으로 낮음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여성 교원과 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50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대 연령 교원의 만족도가 전반적으로 낮음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조교수와 근속연수가 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20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년 이상인 교원의 만족도가 전반적으로 낮음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spc="-100" dirty="0">
                <a:solidFill>
                  <a:schemeClr val="tx1"/>
                </a:solidFill>
                <a:latin typeface="+mn-ea"/>
              </a:rPr>
              <a:t>온라인 강의 콘텐츠 제작을 위한 인프라 지원이 가장 시급하게 지원해야할 부분으로 나타남</a:t>
            </a:r>
            <a:endParaRPr lang="en-US" altLang="ko-KR" sz="1300" spc="-1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spc="-100" dirty="0">
                <a:solidFill>
                  <a:schemeClr val="tx1"/>
                </a:solidFill>
                <a:latin typeface="+mn-ea"/>
              </a:rPr>
              <a:t>비대면 수업을 위한 강의실 환경 조성이 위기상황</a:t>
            </a:r>
            <a:r>
              <a:rPr lang="en-US" altLang="ko-KR" sz="1300" spc="-1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300" spc="-100" dirty="0">
                <a:solidFill>
                  <a:schemeClr val="tx1"/>
                </a:solidFill>
                <a:latin typeface="+mn-ea"/>
              </a:rPr>
              <a:t>코로나 </a:t>
            </a:r>
            <a:r>
              <a:rPr lang="en-US" altLang="ko-KR" sz="1300" spc="-100" dirty="0">
                <a:solidFill>
                  <a:schemeClr val="tx1"/>
                </a:solidFill>
                <a:latin typeface="+mn-ea"/>
              </a:rPr>
              <a:t>19 </a:t>
            </a:r>
            <a:r>
              <a:rPr lang="ko-KR" altLang="en-US" sz="1300" spc="-100" dirty="0">
                <a:solidFill>
                  <a:schemeClr val="tx1"/>
                </a:solidFill>
                <a:latin typeface="+mn-ea"/>
              </a:rPr>
              <a:t>등</a:t>
            </a:r>
            <a:r>
              <a:rPr lang="en-US" altLang="ko-KR" sz="1300" spc="-1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300" spc="-100" dirty="0">
                <a:solidFill>
                  <a:schemeClr val="tx1"/>
                </a:solidFill>
                <a:latin typeface="+mn-ea"/>
              </a:rPr>
              <a:t>에서 개선할 부분으로 나타남</a:t>
            </a:r>
            <a:endParaRPr lang="en-US" altLang="ko-KR" sz="1300" spc="-1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spc="-100" dirty="0">
                <a:solidFill>
                  <a:schemeClr val="tx1"/>
                </a:solidFill>
                <a:latin typeface="+mn-ea"/>
              </a:rPr>
              <a:t>체계적인 업무 분담과 환경에 관한 의견이 있었음</a:t>
            </a:r>
            <a:endParaRPr lang="en-US" altLang="ko-KR" sz="13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649504" y="4091498"/>
            <a:ext cx="6822614" cy="13486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tIns="324000" rIns="108000" bIns="36000" rtlCol="0" anchor="ctr" anchorCtr="0"/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최우선 개선 영역을 바탕으로 교원 만족도를 향상시킬 방안 마련이 중요함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ko-KR" altLang="en-US" sz="1300" dirty="0" smtClean="0">
                <a:solidFill>
                  <a:schemeClr val="tx1"/>
                </a:solidFill>
                <a:latin typeface="+mn-ea"/>
              </a:rPr>
              <a:t>특히</a:t>
            </a:r>
            <a:r>
              <a:rPr lang="en-US" altLang="ko-KR" sz="13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dirty="0" smtClean="0">
                <a:solidFill>
                  <a:schemeClr val="tx1"/>
                </a:solidFill>
                <a:latin typeface="+mn-ea"/>
              </a:rPr>
              <a:t>교원의 교육 및 연구역량을 향상시키기 위해서는 교육환경</a:t>
            </a:r>
            <a:r>
              <a:rPr lang="en-US" altLang="ko-KR" sz="13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dirty="0" smtClean="0">
                <a:solidFill>
                  <a:schemeClr val="tx1"/>
                </a:solidFill>
                <a:latin typeface="+mn-ea"/>
              </a:rPr>
              <a:t>교원인사</a:t>
            </a:r>
            <a:r>
              <a:rPr lang="en-US" altLang="ko-KR" sz="13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dirty="0" smtClean="0">
                <a:solidFill>
                  <a:schemeClr val="tx1"/>
                </a:solidFill>
                <a:latin typeface="+mn-ea"/>
              </a:rPr>
              <a:t>편의시설</a:t>
            </a:r>
            <a:r>
              <a:rPr lang="en-US" altLang="ko-KR" sz="13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dirty="0" smtClean="0">
                <a:solidFill>
                  <a:schemeClr val="tx1"/>
                </a:solidFill>
                <a:latin typeface="+mn-ea"/>
              </a:rPr>
              <a:t>예산편성 및 집행</a:t>
            </a:r>
            <a:r>
              <a:rPr lang="en-US" altLang="ko-KR" sz="13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dirty="0" smtClean="0">
                <a:solidFill>
                  <a:schemeClr val="tx1"/>
                </a:solidFill>
                <a:latin typeface="+mn-ea"/>
              </a:rPr>
              <a:t>감사</a:t>
            </a:r>
            <a:r>
              <a:rPr lang="en-US" altLang="ko-KR" sz="13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dirty="0" smtClean="0">
                <a:solidFill>
                  <a:schemeClr val="tx1"/>
                </a:solidFill>
                <a:latin typeface="+mn-ea"/>
              </a:rPr>
              <a:t>복지 및 업무지원</a:t>
            </a:r>
            <a:r>
              <a:rPr lang="en-US" altLang="ko-KR" sz="13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dirty="0" smtClean="0">
                <a:solidFill>
                  <a:schemeClr val="tx1"/>
                </a:solidFill>
                <a:latin typeface="+mn-ea"/>
              </a:rPr>
              <a:t>연구지원에 대한 다양한 제도가 마련될 필요가 있음</a:t>
            </a:r>
            <a:endParaRPr lang="en-US" altLang="ko-KR" sz="13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626998" y="4102545"/>
            <a:ext cx="1876927" cy="1342679"/>
          </a:xfrm>
          <a:prstGeom prst="rect">
            <a:avLst/>
          </a:prstGeom>
          <a:ln w="25400">
            <a:solidFill>
              <a:schemeClr val="accent5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제언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34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직원 만족도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598291" y="838033"/>
            <a:ext cx="8858250" cy="3968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2022</a:t>
            </a:r>
            <a:r>
              <a:rPr lang="ko-KR" altLang="en-US" sz="1400" b="1" dirty="0" smtClean="0">
                <a:latin typeface="+mn-ea"/>
              </a:rPr>
              <a:t>학년도 </a:t>
            </a:r>
            <a:r>
              <a:rPr lang="ko-KR" altLang="en-US" sz="1400" b="1" dirty="0">
                <a:latin typeface="+mn-ea"/>
              </a:rPr>
              <a:t>직원 만족도 조사 분석결과 및 이슈를 종합하면 다음과 같음</a:t>
            </a:r>
            <a:r>
              <a:rPr lang="en-US" altLang="ko-KR" sz="1400" b="1" dirty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8291" y="1368570"/>
            <a:ext cx="1905634" cy="19884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직원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종합만족도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649504" y="1368570"/>
            <a:ext cx="6840000" cy="198842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직원 종합만족도는 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68.8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(100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점 만점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으로 작년보다 하강함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대학 혁신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예산편성 및 집행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감사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복지 및 업무지원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dirty="0" err="1">
                <a:solidFill>
                  <a:schemeClr val="tx1"/>
                </a:solidFill>
                <a:latin typeface="+mn-ea"/>
              </a:rPr>
              <a:t>직원인사는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 최우선 개선 영역으로 나타남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대학본부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1300" dirty="0" err="1">
                <a:solidFill>
                  <a:schemeClr val="tx1"/>
                </a:solidFill>
                <a:latin typeface="+mn-ea"/>
              </a:rPr>
              <a:t>지속기관과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 동두천 캠퍼스 소속 직원의 만족도가 전반적으로 낮음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여성 교원과 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30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대 연령 직원의 만족도가 전반적으로 낮음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팀원과 근속연수가 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년 이상부터 </a:t>
            </a:r>
            <a:r>
              <a:rPr lang="en-US" altLang="ko-KR" sz="1300" dirty="0">
                <a:solidFill>
                  <a:schemeClr val="tx1"/>
                </a:solidFill>
                <a:latin typeface="+mn-ea"/>
              </a:rPr>
              <a:t>7</a:t>
            </a: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년 미만인 직원의 만족도가 전반적으로 낮음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300" spc="-100" dirty="0">
                <a:solidFill>
                  <a:schemeClr val="tx1"/>
                </a:solidFill>
                <a:latin typeface="+mn-ea"/>
              </a:rPr>
              <a:t>인사제도 개편에 대한 의견이 가장 많이 제시됨</a:t>
            </a:r>
            <a:endParaRPr lang="en-US" altLang="ko-KR" sz="13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626998" y="3495507"/>
            <a:ext cx="1876927" cy="1337650"/>
          </a:xfrm>
          <a:prstGeom prst="rect">
            <a:avLst/>
          </a:prstGeom>
          <a:ln w="25400">
            <a:solidFill>
              <a:schemeClr val="accent5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제언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2649504" y="3484459"/>
            <a:ext cx="6822614" cy="13486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tIns="324000" rIns="108000" bIns="36000" rtlCol="0" anchor="ctr" anchorCtr="0"/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ko-KR" altLang="en-US" sz="1300" dirty="0">
                <a:solidFill>
                  <a:schemeClr val="tx1"/>
                </a:solidFill>
                <a:latin typeface="+mn-ea"/>
              </a:rPr>
              <a:t>최우선 개선 영역을 바탕으로 직원 만족도를 향상시킬 방안 마련이 </a:t>
            </a:r>
            <a:r>
              <a:rPr lang="ko-KR" altLang="en-US" sz="1300" dirty="0" smtClean="0">
                <a:solidFill>
                  <a:schemeClr val="tx1"/>
                </a:solidFill>
                <a:latin typeface="+mn-ea"/>
              </a:rPr>
              <a:t>중요함</a:t>
            </a:r>
            <a:endParaRPr lang="en-US" altLang="ko-KR" sz="1300" dirty="0" smtClean="0">
              <a:solidFill>
                <a:schemeClr val="tx1"/>
              </a:solidFill>
              <a:latin typeface="+mn-ea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ko-KR" altLang="en-US" sz="1300" dirty="0" smtClean="0">
                <a:solidFill>
                  <a:schemeClr val="tx1"/>
                </a:solidFill>
                <a:latin typeface="+mn-ea"/>
              </a:rPr>
              <a:t>직원 업무 효율성을 향상시키기 위해 인사제도에 대한 지원 방안이 필요함</a:t>
            </a: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특히 직원의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역량개발체계에 대한 만족도는 </a:t>
            </a:r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교원에 비해 낮은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편임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직원 역량개발을 위한 지원이 강화될 필요가 있음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07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 설계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가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교원 설문구성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5005593" y="6579236"/>
            <a:ext cx="502061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6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87370" y="777960"/>
            <a:ext cx="2016224" cy="396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교원 설문 구성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35188" y="829766"/>
            <a:ext cx="45881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>
                <a:latin typeface="+mn-ea"/>
              </a:rPr>
              <a:t>※ </a:t>
            </a:r>
            <a:r>
              <a:rPr lang="ko-KR" altLang="en-US" sz="1300" b="1" dirty="0">
                <a:latin typeface="+mn-ea"/>
              </a:rPr>
              <a:t>설문지는 부록 </a:t>
            </a:r>
            <a:r>
              <a:rPr lang="ko-KR" altLang="en-US" sz="1300" b="1" dirty="0" smtClean="0">
                <a:latin typeface="+mn-ea"/>
              </a:rPr>
              <a:t>첨부</a:t>
            </a:r>
            <a:r>
              <a:rPr lang="en-US" altLang="ko-KR" sz="1300" b="1" dirty="0" smtClean="0">
                <a:latin typeface="+mn-ea"/>
              </a:rPr>
              <a:t>(</a:t>
            </a:r>
            <a:r>
              <a:rPr lang="ko-KR" altLang="en-US" sz="1300" b="1" dirty="0" smtClean="0">
                <a:latin typeface="+mn-ea"/>
              </a:rPr>
              <a:t>분홍색 음영은 </a:t>
            </a:r>
            <a:r>
              <a:rPr lang="ko-KR" altLang="en-US" sz="1300" b="1" dirty="0">
                <a:latin typeface="+mn-ea"/>
              </a:rPr>
              <a:t>교원</a:t>
            </a:r>
            <a:r>
              <a:rPr lang="en-US" altLang="ko-KR" sz="1300" b="1" dirty="0">
                <a:latin typeface="+mn-ea"/>
              </a:rPr>
              <a:t>-</a:t>
            </a:r>
            <a:r>
              <a:rPr lang="ko-KR" altLang="en-US" sz="1300" b="1" dirty="0">
                <a:latin typeface="+mn-ea"/>
              </a:rPr>
              <a:t>직원 공통 문항</a:t>
            </a:r>
            <a:r>
              <a:rPr lang="en-US" altLang="ko-KR" sz="1300" b="1" dirty="0" smtClean="0">
                <a:latin typeface="+mn-ea"/>
              </a:rPr>
              <a:t>)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06856"/>
              </p:ext>
            </p:extLst>
          </p:nvPr>
        </p:nvGraphicFramePr>
        <p:xfrm>
          <a:off x="635558" y="1404823"/>
          <a:ext cx="4245434" cy="479648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5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716252595"/>
                    </a:ext>
                  </a:extLst>
                </a:gridCol>
              </a:tblGrid>
              <a:tr h="233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 수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비고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대학혁신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대학혁신지원사업에서 추진하는 </a:t>
                      </a:r>
                      <a:r>
                        <a:rPr kumimoji="1" lang="ko-KR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대학혁신과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관련 문항</a:t>
                      </a:r>
                      <a:endParaRPr kumimoji="1" lang="en-US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2022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학년도에 개발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05387"/>
                  </a:ext>
                </a:extLst>
              </a:tr>
              <a:tr h="351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발전계획에 대한 인식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19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교육과정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645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교육환경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교육시설에서 교육환경으로 </a:t>
                      </a:r>
                      <a:r>
                        <a:rPr lang="ko-KR" altLang="en-US" sz="105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요인명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변경</a:t>
                      </a:r>
                      <a:endParaRPr lang="en-US" altLang="ko-KR" sz="105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257201203"/>
                  </a:ext>
                </a:extLst>
              </a:tr>
              <a:tr h="704990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첨단 강의실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구축으로 문항 추가</a:t>
                      </a:r>
                      <a:endParaRPr lang="en-US" altLang="ko-KR" sz="105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 문항은 첨단 강의실 사용 유무를 묻는 문항</a:t>
                      </a:r>
                      <a:endParaRPr lang="en-US" altLang="ko-KR" sz="105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057454977"/>
                  </a:ext>
                </a:extLst>
              </a:tr>
              <a:tr h="319019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교수법 지원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979269693"/>
                  </a:ext>
                </a:extLst>
              </a:tr>
              <a:tr h="319019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교원인사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3354906332"/>
                  </a:ext>
                </a:extLst>
              </a:tr>
              <a:tr h="319019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수업평가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412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편의시설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구내식당이 운영하지 않아 구내식당 관련 문항 제거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966035"/>
                  </a:ext>
                </a:extLst>
              </a:tr>
              <a:tr h="319019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대학정보시스템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9321"/>
                  </a:ext>
                </a:extLst>
              </a:tr>
              <a:tr h="319019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예산편성 및 집행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114720"/>
                  </a:ext>
                </a:extLst>
              </a:tr>
            </a:tbl>
          </a:graphicData>
        </a:graphic>
      </p:graphicFrame>
      <p:graphicFrame>
        <p:nvGraphicFramePr>
          <p:cNvPr id="14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1104"/>
              </p:ext>
            </p:extLst>
          </p:nvPr>
        </p:nvGraphicFramePr>
        <p:xfrm>
          <a:off x="5100586" y="1404822"/>
          <a:ext cx="4245434" cy="47964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736">
                  <a:extLst>
                    <a:ext uri="{9D8B030D-6E8A-4147-A177-3AD203B41FA5}">
                      <a16:colId xmlns:a16="http://schemas.microsoft.com/office/drawing/2014/main" val="716252595"/>
                    </a:ext>
                  </a:extLst>
                </a:gridCol>
              </a:tblGrid>
              <a:tr h="321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 수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비고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감사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복지 및 업무지원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1223889833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연구지원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13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봉사프로그램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개 문항은 해외봉사프로그램 참여유무를 묻는 문항</a:t>
                      </a:r>
                      <a:endParaRPr kumimoji="1" lang="ko-KR" altLang="en-U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257201203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 이미지 및 소속감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979269693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위기상황 대응 및 비대면 수업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3354906332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선택형</a:t>
                      </a: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문항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종합 만족도 점수 산출에 포함되지 않은 문항</a:t>
                      </a:r>
                      <a:endParaRPr kumimoji="1" lang="ko-KR" altLang="en-U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인구통계학적 정보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966035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건의사항 및 의견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서술형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96269"/>
                  </a:ext>
                </a:extLst>
              </a:tr>
              <a:tr h="440270">
                <a:tc gridSpan="2"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총계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73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6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8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98437"/>
              </p:ext>
            </p:extLst>
          </p:nvPr>
        </p:nvGraphicFramePr>
        <p:xfrm>
          <a:off x="2257884" y="2132856"/>
          <a:ext cx="53902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60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199172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Ⅵ.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부록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교원 설문지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직원 설문지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9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교원 설문지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70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9" y="677556"/>
            <a:ext cx="4008909" cy="56677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51" y="692696"/>
            <a:ext cx="400890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교원 설문지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71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0" y="677556"/>
            <a:ext cx="4008909" cy="56677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28" y="656692"/>
            <a:ext cx="400890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교원 설문지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72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2" y="677556"/>
            <a:ext cx="4008909" cy="56677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59" y="692696"/>
            <a:ext cx="400890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교원 설문지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73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3" y="677556"/>
            <a:ext cx="400890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직원 설문지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74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677556"/>
            <a:ext cx="4008909" cy="56677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63" y="677556"/>
            <a:ext cx="400890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6298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직원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설문지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75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8" y="677556"/>
            <a:ext cx="4008909" cy="56677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44" y="677556"/>
            <a:ext cx="400890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 smtClean="0"/>
              <a:t>2022</a:t>
            </a:r>
            <a:r>
              <a:rPr lang="ko-KR" altLang="en-US" sz="3199" spc="-150" dirty="0" smtClean="0"/>
              <a:t>학년도 </a:t>
            </a:r>
            <a:r>
              <a:rPr lang="ko-KR" altLang="en-US" sz="3199" spc="-150" dirty="0" err="1"/>
              <a:t>신한대학교</a:t>
            </a:r>
            <a:r>
              <a:rPr lang="ko-KR" altLang="en-US" sz="3199" spc="-150" dirty="0"/>
              <a:t> </a:t>
            </a:r>
            <a:r>
              <a:rPr lang="ko-KR" altLang="en-US" sz="3199" spc="-150" dirty="0" smtClean="0"/>
              <a:t>교직원 </a:t>
            </a:r>
            <a:r>
              <a:rPr lang="ko-KR" altLang="en-US" sz="3199" spc="-150" dirty="0"/>
              <a:t>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  <a:endParaRPr lang="ko-KR" altLang="en-US" sz="3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 smtClean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73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 설계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나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직원 설문구성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5005593" y="6579236"/>
            <a:ext cx="502061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7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87370" y="777960"/>
            <a:ext cx="2016224" cy="396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직원 설문 구성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35188" y="829766"/>
            <a:ext cx="45881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>
                <a:latin typeface="+mn-ea"/>
              </a:rPr>
              <a:t>※ </a:t>
            </a:r>
            <a:r>
              <a:rPr lang="ko-KR" altLang="en-US" sz="1300" b="1" dirty="0">
                <a:latin typeface="+mn-ea"/>
              </a:rPr>
              <a:t>설문지는 부록 </a:t>
            </a:r>
            <a:r>
              <a:rPr lang="ko-KR" altLang="en-US" sz="1300" b="1" dirty="0" smtClean="0">
                <a:latin typeface="+mn-ea"/>
              </a:rPr>
              <a:t>첨부</a:t>
            </a:r>
            <a:r>
              <a:rPr lang="en-US" altLang="ko-KR" sz="1300" b="1" dirty="0" smtClean="0">
                <a:latin typeface="+mn-ea"/>
              </a:rPr>
              <a:t>(</a:t>
            </a:r>
            <a:r>
              <a:rPr lang="ko-KR" altLang="en-US" sz="1300" b="1" dirty="0" smtClean="0">
                <a:latin typeface="+mn-ea"/>
              </a:rPr>
              <a:t>분홍색 음영은 </a:t>
            </a:r>
            <a:r>
              <a:rPr lang="ko-KR" altLang="en-US" sz="1300" b="1" dirty="0">
                <a:latin typeface="+mn-ea"/>
              </a:rPr>
              <a:t>교원</a:t>
            </a:r>
            <a:r>
              <a:rPr lang="en-US" altLang="ko-KR" sz="1300" b="1" dirty="0">
                <a:latin typeface="+mn-ea"/>
              </a:rPr>
              <a:t>-</a:t>
            </a:r>
            <a:r>
              <a:rPr lang="ko-KR" altLang="en-US" sz="1300" b="1" dirty="0">
                <a:latin typeface="+mn-ea"/>
              </a:rPr>
              <a:t>직원 공통 문항</a:t>
            </a:r>
            <a:r>
              <a:rPr lang="en-US" altLang="ko-KR" sz="1300" b="1" dirty="0" smtClean="0">
                <a:latin typeface="+mn-ea"/>
              </a:rPr>
              <a:t>)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83771"/>
              </p:ext>
            </p:extLst>
          </p:nvPr>
        </p:nvGraphicFramePr>
        <p:xfrm>
          <a:off x="635558" y="1404822"/>
          <a:ext cx="4245434" cy="4911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5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716252595"/>
                    </a:ext>
                  </a:extLst>
                </a:gridCol>
              </a:tblGrid>
              <a:tr h="459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 수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비고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대학혁신지원사업에서 추진하는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대학혁신과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관련 문항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2022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학년도에 개발</a:t>
                      </a: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2214468753"/>
                  </a:ext>
                </a:extLst>
              </a:tr>
              <a:tr h="628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발전계획에 대한 인식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272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편의시설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구내식당이 운영하지 않아 구내식당 관련 문항 제거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3354906332"/>
                  </a:ext>
                </a:extLst>
              </a:tr>
              <a:tr h="628272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대학정보시스템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966035"/>
                  </a:ext>
                </a:extLst>
              </a:tr>
              <a:tr h="628272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예산편성 및 집행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9321"/>
                  </a:ext>
                </a:extLst>
              </a:tr>
              <a:tr h="628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감사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114720"/>
                  </a:ext>
                </a:extLst>
              </a:tr>
              <a:tr h="628272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복지 및 업무지원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157415"/>
                  </a:ext>
                </a:extLst>
              </a:tr>
            </a:tbl>
          </a:graphicData>
        </a:graphic>
      </p:graphicFrame>
      <p:graphicFrame>
        <p:nvGraphicFramePr>
          <p:cNvPr id="13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78448"/>
              </p:ext>
            </p:extLst>
          </p:nvPr>
        </p:nvGraphicFramePr>
        <p:xfrm>
          <a:off x="5100586" y="1404822"/>
          <a:ext cx="4245434" cy="49044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736">
                  <a:extLst>
                    <a:ext uri="{9D8B030D-6E8A-4147-A177-3AD203B41FA5}">
                      <a16:colId xmlns:a16="http://schemas.microsoft.com/office/drawing/2014/main" val="716252595"/>
                    </a:ext>
                  </a:extLst>
                </a:gridCol>
              </a:tblGrid>
              <a:tr h="459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 수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비고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393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직원인사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14948915"/>
                  </a:ext>
                </a:extLst>
              </a:tr>
              <a:tr h="674776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봉사프로그램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개 문항은 해외봉사프로그램 참여유무를 묻는 문항</a:t>
                      </a:r>
                      <a:endParaRPr kumimoji="1" lang="ko-KR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257201203"/>
                  </a:ext>
                </a:extLst>
              </a:tr>
              <a:tr h="628393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 이미지 및 소속감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979269693"/>
                  </a:ext>
                </a:extLst>
              </a:tr>
              <a:tr h="628393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위기상황 대응 및 비대면 수업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3354906332"/>
                  </a:ext>
                </a:extLst>
              </a:tr>
              <a:tr h="628393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인구통계학적 정보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966035"/>
                  </a:ext>
                </a:extLst>
              </a:tr>
              <a:tr h="628393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건의사항 및 의견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서술형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96269"/>
                  </a:ext>
                </a:extLst>
              </a:tr>
              <a:tr h="628393">
                <a:tc gridSpan="2"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총계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6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 설계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8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40435" y="725027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만족도는 </a:t>
            </a:r>
            <a:r>
              <a:rPr lang="ko-KR" altLang="en-US" sz="1400" b="1" dirty="0" err="1">
                <a:latin typeface="+mn-ea"/>
              </a:rPr>
              <a:t>리커트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5</a:t>
            </a:r>
            <a:r>
              <a:rPr lang="ko-KR" altLang="en-US" sz="1400" b="1" dirty="0">
                <a:latin typeface="+mn-ea"/>
              </a:rPr>
              <a:t>점 척도로 측정하고 </a:t>
            </a:r>
            <a:r>
              <a:rPr lang="ko-KR" altLang="en-US" sz="1400" b="1" dirty="0" err="1">
                <a:latin typeface="+mn-ea"/>
              </a:rPr>
              <a:t>척도별</a:t>
            </a:r>
            <a:r>
              <a:rPr lang="ko-KR" altLang="en-US" sz="1400" b="1" dirty="0">
                <a:latin typeface="+mn-ea"/>
              </a:rPr>
              <a:t> 점수를 부여하여 이를 </a:t>
            </a:r>
            <a:r>
              <a:rPr lang="en-US" altLang="ko-KR" sz="1400" b="1" dirty="0">
                <a:latin typeface="+mn-ea"/>
              </a:rPr>
              <a:t>100</a:t>
            </a:r>
            <a:r>
              <a:rPr lang="ko-KR" altLang="en-US" sz="1400" b="1" dirty="0">
                <a:latin typeface="+mn-ea"/>
              </a:rPr>
              <a:t>점 만점 점수로 환산하여 만족도 </a:t>
            </a:r>
            <a:r>
              <a:rPr lang="ko-KR" altLang="en-US" sz="1400" b="1" dirty="0" err="1">
                <a:latin typeface="+mn-ea"/>
              </a:rPr>
              <a:t>결과해석의</a:t>
            </a:r>
            <a:r>
              <a:rPr lang="ko-KR" altLang="en-US" sz="1400" b="1" dirty="0">
                <a:latin typeface="+mn-ea"/>
              </a:rPr>
              <a:t> 용이성과 </a:t>
            </a:r>
            <a:r>
              <a:rPr lang="ko-KR" altLang="en-US" sz="1400" b="1" dirty="0" err="1">
                <a:latin typeface="+mn-ea"/>
              </a:rPr>
              <a:t>직관성을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확보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29" name="아래쪽 화살표 28"/>
          <p:cNvSpPr/>
          <p:nvPr/>
        </p:nvSpPr>
        <p:spPr>
          <a:xfrm>
            <a:off x="2792760" y="3681294"/>
            <a:ext cx="324036" cy="1008000"/>
          </a:xfrm>
          <a:prstGeom prst="downArrow">
            <a:avLst>
              <a:gd name="adj1" fmla="val 50000"/>
              <a:gd name="adj2" fmla="val 39006"/>
            </a:avLst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아래쪽 화살표 29"/>
          <p:cNvSpPr/>
          <p:nvPr/>
        </p:nvSpPr>
        <p:spPr>
          <a:xfrm>
            <a:off x="6861212" y="3681294"/>
            <a:ext cx="324036" cy="1008000"/>
          </a:xfrm>
          <a:prstGeom prst="downArrow">
            <a:avLst>
              <a:gd name="adj1" fmla="val 50000"/>
              <a:gd name="adj2" fmla="val 39006"/>
            </a:avLst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아래쪽 화살표 30"/>
          <p:cNvSpPr/>
          <p:nvPr/>
        </p:nvSpPr>
        <p:spPr>
          <a:xfrm>
            <a:off x="5493112" y="3681294"/>
            <a:ext cx="324036" cy="1008000"/>
          </a:xfrm>
          <a:prstGeom prst="downArrow">
            <a:avLst>
              <a:gd name="adj1" fmla="val 50000"/>
              <a:gd name="adj2" fmla="val 39006"/>
            </a:avLst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아래쪽 화살표 31"/>
          <p:cNvSpPr/>
          <p:nvPr/>
        </p:nvSpPr>
        <p:spPr>
          <a:xfrm>
            <a:off x="4124908" y="3681294"/>
            <a:ext cx="324036" cy="1008000"/>
          </a:xfrm>
          <a:prstGeom prst="downArrow">
            <a:avLst>
              <a:gd name="adj1" fmla="val 50000"/>
              <a:gd name="adj2" fmla="val 39006"/>
            </a:avLst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아래쪽 화살표 32"/>
          <p:cNvSpPr/>
          <p:nvPr/>
        </p:nvSpPr>
        <p:spPr>
          <a:xfrm>
            <a:off x="8229364" y="3681294"/>
            <a:ext cx="324036" cy="1008000"/>
          </a:xfrm>
          <a:prstGeom prst="downArrow">
            <a:avLst>
              <a:gd name="adj1" fmla="val 50000"/>
              <a:gd name="adj2" fmla="val 39006"/>
            </a:avLst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613937" y="2385150"/>
            <a:ext cx="1548805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/>
              <a:t>1. </a:t>
            </a:r>
            <a:r>
              <a:rPr lang="ko-KR" altLang="en-US" sz="1300" b="1" dirty="0" smtClean="0"/>
              <a:t>측정도구</a:t>
            </a:r>
            <a:endParaRPr lang="ko-KR" altLang="en-US" sz="1300" b="1" dirty="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13937" y="3105230"/>
            <a:ext cx="1548805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/>
              <a:t>2. </a:t>
            </a:r>
            <a:r>
              <a:rPr lang="ko-KR" altLang="en-US" sz="1300" b="1" dirty="0" smtClean="0"/>
              <a:t>점수부여</a:t>
            </a:r>
            <a:endParaRPr lang="ko-KR" altLang="en-US" sz="1300" b="1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613937" y="3825310"/>
            <a:ext cx="1548805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/>
              <a:t>3. </a:t>
            </a:r>
            <a:r>
              <a:rPr lang="ko-KR" altLang="en-US" sz="1300" b="1" dirty="0" smtClean="0"/>
              <a:t>점수환산</a:t>
            </a:r>
            <a:endParaRPr lang="ko-KR" altLang="en-US" sz="1300" b="1" dirty="0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2234750" y="2385150"/>
            <a:ext cx="6840760" cy="576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buFont typeface="Wingdings" pitchFamily="2" charset="2"/>
              <a:buChar char="l"/>
            </a:pPr>
            <a:r>
              <a:rPr lang="ko-KR" altLang="en-US" sz="1300" dirty="0" smtClean="0"/>
              <a:t>리커트 척도</a:t>
            </a:r>
            <a:endParaRPr lang="en-US" altLang="ko-KR" sz="1300" dirty="0" smtClean="0"/>
          </a:p>
          <a:p>
            <a:pPr marL="177800" indent="-177800">
              <a:buFont typeface="Wingdings" pitchFamily="2" charset="2"/>
              <a:buChar char="l"/>
            </a:pPr>
            <a:r>
              <a:rPr lang="en-US" altLang="ko-KR" sz="1300" dirty="0"/>
              <a:t>5</a:t>
            </a:r>
            <a:r>
              <a:rPr lang="ko-KR" altLang="en-US" sz="1300" dirty="0" smtClean="0"/>
              <a:t>점 척도항목</a:t>
            </a:r>
            <a:r>
              <a:rPr lang="en-US" altLang="ko-KR" sz="1300" dirty="0" smtClean="0"/>
              <a:t>: </a:t>
            </a:r>
            <a:r>
              <a:rPr lang="ko-KR" altLang="en-US" sz="1300" dirty="0" smtClean="0"/>
              <a:t>매우 부정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부정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보통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긍정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매우 긍정</a:t>
            </a:r>
            <a:endParaRPr lang="ko-KR" altLang="en-US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모서리가 둥근 직사각형 37"/>
              <p:cNvSpPr/>
              <p:nvPr/>
            </p:nvSpPr>
            <p:spPr>
              <a:xfrm>
                <a:off x="2234750" y="3825310"/>
                <a:ext cx="6840760" cy="576000"/>
              </a:xfrm>
              <a:prstGeom prst="roundRect">
                <a:avLst/>
              </a:prstGeom>
              <a:gradFill flip="none" rotWithShape="1">
                <a:gsLst>
                  <a:gs pos="28000">
                    <a:schemeClr val="accent2">
                      <a:tint val="50000"/>
                      <a:satMod val="300000"/>
                    </a:schemeClr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300" b="1" dirty="0" smtClean="0">
                    <a:latin typeface="+mn-ea"/>
                    <a:cs typeface="Times New Roman" pitchFamily="18" charset="0"/>
                  </a:rPr>
                  <a:t>5</a:t>
                </a:r>
                <a:r>
                  <a:rPr lang="ko-KR" altLang="en-US" sz="1300" b="1" dirty="0" smtClean="0">
                    <a:latin typeface="+mn-ea"/>
                    <a:cs typeface="Times New Roman" pitchFamily="18" charset="0"/>
                  </a:rPr>
                  <a:t>점 </a:t>
                </a:r>
                <a:r>
                  <a:rPr lang="ko-KR" altLang="en-US" sz="1300" b="1" dirty="0">
                    <a:latin typeface="+mn-ea"/>
                    <a:cs typeface="Times New Roman" pitchFamily="18" charset="0"/>
                  </a:rPr>
                  <a:t>척도 </a:t>
                </a:r>
                <a:r>
                  <a:rPr lang="en-US" altLang="ko-KR" sz="1300" b="1" dirty="0">
                    <a:latin typeface="+mn-ea"/>
                    <a:cs typeface="Times New Roman" pitchFamily="18" charset="0"/>
                  </a:rPr>
                  <a:t>100</a:t>
                </a:r>
                <a:r>
                  <a:rPr lang="ko-KR" altLang="en-US" sz="1300" b="1" dirty="0">
                    <a:latin typeface="+mn-ea"/>
                    <a:cs typeface="Times New Roman" pitchFamily="18" charset="0"/>
                  </a:rPr>
                  <a:t>점 환산식 </a:t>
                </a:r>
                <a:r>
                  <a:rPr lang="en-US" altLang="ko-KR" sz="1300" b="1" dirty="0">
                    <a:latin typeface="+mn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kern="0" spc="-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kern="0" spc="-100"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US" altLang="ko-KR" sz="1400" kern="0" spc="-1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sz="1400" i="1" kern="0" spc="-10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1400" i="1" kern="0" spc="-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kern="0" spc="-10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kern="0" spc="-1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ko-KR" sz="1400" i="1" kern="0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kern="0" spc="-1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kern="0" spc="-10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1400" kern="0" spc="-10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400" kern="0" spc="-100" dirty="0"/>
                  <a:t>: </a:t>
                </a:r>
                <a:r>
                  <a:rPr lang="ko-KR" altLang="en-US" sz="1400" kern="0" spc="-100" dirty="0"/>
                  <a:t>항목별 만족도</a:t>
                </a:r>
                <a:r>
                  <a:rPr lang="en-US" altLang="ko-KR" sz="1400" kern="0" spc="-100" dirty="0" smtClean="0"/>
                  <a:t>)</a:t>
                </a:r>
                <a:endParaRPr lang="en-US" altLang="ko-KR" sz="1400" kern="0" spc="-1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모서리가 둥근 직사각형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750" y="3825310"/>
                <a:ext cx="6840760" cy="576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34081"/>
              </p:ext>
            </p:extLst>
          </p:nvPr>
        </p:nvGraphicFramePr>
        <p:xfrm>
          <a:off x="2234749" y="3105230"/>
          <a:ext cx="684076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/>
                        <a:t>매우 부정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/>
                        <a:t>부정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/>
                        <a:t>보통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/>
                        <a:t>긍정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/>
                        <a:t>매우 긍정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/>
                        <a:t>1</a:t>
                      </a:r>
                      <a:r>
                        <a:rPr lang="ko-KR" altLang="en-US" sz="1300" dirty="0" smtClean="0"/>
                        <a:t>점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/>
                        <a:t>2</a:t>
                      </a:r>
                      <a:r>
                        <a:rPr lang="ko-KR" altLang="en-US" sz="1300" dirty="0" smtClean="0"/>
                        <a:t>점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/>
                        <a:t>3</a:t>
                      </a:r>
                      <a:r>
                        <a:rPr lang="ko-KR" altLang="en-US" sz="1300" dirty="0" smtClean="0"/>
                        <a:t>점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/>
                        <a:t>4</a:t>
                      </a:r>
                      <a:r>
                        <a:rPr lang="ko-KR" altLang="en-US" sz="1300" dirty="0" smtClean="0"/>
                        <a:t>점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/>
                        <a:t>5</a:t>
                      </a:r>
                      <a:r>
                        <a:rPr lang="ko-KR" altLang="en-US" sz="1300" dirty="0" smtClean="0"/>
                        <a:t>점</a:t>
                      </a:r>
                      <a:endParaRPr lang="ko-KR" altLang="en-US" sz="13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55393"/>
              </p:ext>
            </p:extLst>
          </p:nvPr>
        </p:nvGraphicFramePr>
        <p:xfrm>
          <a:off x="2234749" y="4722354"/>
          <a:ext cx="684076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매우 부정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부정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보통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긍정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매우 긍정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80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1" name="그룹 40"/>
          <p:cNvGrpSpPr/>
          <p:nvPr/>
        </p:nvGrpSpPr>
        <p:grpSpPr>
          <a:xfrm>
            <a:off x="2252804" y="5373749"/>
            <a:ext cx="6840656" cy="503523"/>
            <a:chOff x="2162742" y="5697519"/>
            <a:chExt cx="6840656" cy="503523"/>
          </a:xfrm>
        </p:grpSpPr>
        <p:sp>
          <p:nvSpPr>
            <p:cNvPr id="42" name="왼쪽/오른쪽 화살표 41"/>
            <p:cNvSpPr/>
            <p:nvPr/>
          </p:nvSpPr>
          <p:spPr>
            <a:xfrm>
              <a:off x="3080792" y="5823266"/>
              <a:ext cx="5004000" cy="252028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43" name="타원 42"/>
            <p:cNvSpPr/>
            <p:nvPr/>
          </p:nvSpPr>
          <p:spPr>
            <a:xfrm>
              <a:off x="5096733" y="5697519"/>
              <a:ext cx="972118" cy="50352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/>
                <a:t>보통</a:t>
              </a:r>
              <a:endParaRPr lang="ko-KR" altLang="en-US" sz="1200" b="1" dirty="0"/>
            </a:p>
          </p:txBody>
        </p:sp>
        <p:sp>
          <p:nvSpPr>
            <p:cNvPr id="44" name="타원 43"/>
            <p:cNvSpPr/>
            <p:nvPr/>
          </p:nvSpPr>
          <p:spPr>
            <a:xfrm>
              <a:off x="8067398" y="5697519"/>
              <a:ext cx="936000" cy="503523"/>
            </a:xfrm>
            <a:prstGeom prst="ellipse">
              <a:avLst/>
            </a:prstGeom>
            <a:solidFill>
              <a:srgbClr val="008000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/>
                <a:t>매우</a:t>
              </a:r>
              <a:endParaRPr lang="en-US" altLang="ko-KR" sz="1200" b="1" dirty="0" smtClean="0"/>
            </a:p>
            <a:p>
              <a:pPr algn="ctr"/>
              <a:r>
                <a:rPr lang="ko-KR" altLang="en-US" sz="1200" b="1" dirty="0" smtClean="0"/>
                <a:t>만족</a:t>
              </a:r>
              <a:endParaRPr lang="ko-KR" altLang="en-US" sz="1200" b="1" dirty="0"/>
            </a:p>
          </p:txBody>
        </p:sp>
        <p:sp>
          <p:nvSpPr>
            <p:cNvPr id="45" name="타원 44"/>
            <p:cNvSpPr/>
            <p:nvPr/>
          </p:nvSpPr>
          <p:spPr>
            <a:xfrm>
              <a:off x="2162742" y="5697519"/>
              <a:ext cx="936000" cy="50352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/>
                <a:t>매우</a:t>
              </a:r>
              <a:endParaRPr lang="en-US" altLang="ko-KR" sz="1200" b="1" dirty="0" smtClean="0"/>
            </a:p>
            <a:p>
              <a:pPr algn="ctr"/>
              <a:r>
                <a:rPr lang="ko-KR" altLang="en-US" sz="1200" b="1" dirty="0" smtClean="0"/>
                <a:t>불만족</a:t>
              </a:r>
              <a:endParaRPr lang="ko-KR" altLang="en-US" sz="1200" b="1" dirty="0"/>
            </a:p>
          </p:txBody>
        </p:sp>
      </p:grpSp>
      <p:sp>
        <p:nvSpPr>
          <p:cNvPr id="46" name="모서리가 둥근 직사각형 45"/>
          <p:cNvSpPr/>
          <p:nvPr/>
        </p:nvSpPr>
        <p:spPr>
          <a:xfrm>
            <a:off x="613937" y="4704627"/>
            <a:ext cx="1548805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/>
              <a:t>4. </a:t>
            </a:r>
            <a:r>
              <a:rPr lang="ko-KR" altLang="en-US" sz="1300" b="1" dirty="0" smtClean="0"/>
              <a:t>항목별 만족도</a:t>
            </a:r>
            <a:endParaRPr lang="ko-KR" altLang="en-US" sz="1300" b="1" dirty="0"/>
          </a:p>
        </p:txBody>
      </p:sp>
      <p:sp>
        <p:nvSpPr>
          <p:cNvPr id="47" name="직사각형 46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지표측정방법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45384</TotalTime>
  <Words>5540</Words>
  <Application>Microsoft Office PowerPoint</Application>
  <PresentationFormat>A4 용지(210x297mm)</PresentationFormat>
  <Paragraphs>1282</Paragraphs>
  <Slides>77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77</vt:i4>
      </vt:variant>
    </vt:vector>
  </HeadingPairs>
  <TitlesOfParts>
    <vt:vector size="87" baseType="lpstr">
      <vt:lpstr>HY견고딕</vt:lpstr>
      <vt:lpstr>HY견명조</vt:lpstr>
      <vt:lpstr>굴림체</vt:lpstr>
      <vt:lpstr>맑은 고딕</vt:lpstr>
      <vt:lpstr>Arial</vt:lpstr>
      <vt:lpstr>Calibri</vt:lpstr>
      <vt:lpstr>Cambria Math</vt:lpstr>
      <vt:lpstr>Times New Roman</vt:lpstr>
      <vt:lpstr>Wingdings</vt:lpstr>
      <vt:lpstr>Office 테마</vt:lpstr>
      <vt:lpstr>2022학년도 신한대학교 교직원 만족도 조사</vt:lpstr>
      <vt:lpstr>PowerPoint 프레젠테이션</vt:lpstr>
      <vt:lpstr>PowerPoint 프레젠테이션</vt:lpstr>
      <vt:lpstr>1. 조사 배경 및 목적</vt:lpstr>
      <vt:lpstr>2. 수행 절차</vt:lpstr>
      <vt:lpstr>3. 조사 설계</vt:lpstr>
      <vt:lpstr>3. 조사 설계</vt:lpstr>
      <vt:lpstr>3. 조사 설계</vt:lpstr>
      <vt:lpstr>3. 조사 설계</vt:lpstr>
      <vt:lpstr>4. 응답자 현황</vt:lpstr>
      <vt:lpstr>4. 응답자 현황</vt:lpstr>
      <vt:lpstr>PowerPoint 프레젠테이션</vt:lpstr>
      <vt:lpstr>1. 조사결과 총괄</vt:lpstr>
      <vt:lpstr>1. 조사결과 총괄</vt:lpstr>
      <vt:lpstr>1. 조사결과 총괄</vt:lpstr>
      <vt:lpstr>1. 조사결과 총괄</vt:lpstr>
      <vt:lpstr>1. 조사결과 총괄</vt:lpstr>
      <vt:lpstr>1. 조사결과 총괄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3. 부가조사</vt:lpstr>
      <vt:lpstr>3. 부가조사</vt:lpstr>
      <vt:lpstr>3. 부가조사</vt:lpstr>
      <vt:lpstr>3. 부가조사</vt:lpstr>
      <vt:lpstr>3. 부가조사</vt:lpstr>
      <vt:lpstr>PowerPoint 프레젠테이션</vt:lpstr>
      <vt:lpstr>1. 조사결과 총괄</vt:lpstr>
      <vt:lpstr>1. 조사결과 총괄</vt:lpstr>
      <vt:lpstr>1. 조사결과 총괄</vt:lpstr>
      <vt:lpstr>1. 조사결과 총괄</vt:lpstr>
      <vt:lpstr>1. 조사결과 총괄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2. 속성별 결과</vt:lpstr>
      <vt:lpstr>3. 부가 조사</vt:lpstr>
      <vt:lpstr>3. 부가조사</vt:lpstr>
      <vt:lpstr>3. 부가조사</vt:lpstr>
      <vt:lpstr>PowerPoint 프레젠테이션</vt:lpstr>
      <vt:lpstr>1. 총괄</vt:lpstr>
      <vt:lpstr>2. 요인별</vt:lpstr>
      <vt:lpstr>2. 요인별</vt:lpstr>
      <vt:lpstr>PowerPoint 프레젠테이션</vt:lpstr>
      <vt:lpstr>1. 교원 만족도</vt:lpstr>
      <vt:lpstr>2. 직원 만족도</vt:lpstr>
      <vt:lpstr>PowerPoint 프레젠테이션</vt:lpstr>
      <vt:lpstr>1. 교원 설문지</vt:lpstr>
      <vt:lpstr>1. 교원 설문지</vt:lpstr>
      <vt:lpstr>1. 교원 설문지</vt:lpstr>
      <vt:lpstr>1. 교원 설문지</vt:lpstr>
      <vt:lpstr>2. 직원 설문지</vt:lpstr>
      <vt:lpstr>2. 직원 설문지</vt:lpstr>
      <vt:lpstr>2022학년도 신한대학교 교직원 만족도 조사</vt:lpstr>
    </vt:vector>
  </TitlesOfParts>
  <Company>CQI Consulting Co.,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CQI04</dc:creator>
  <cp:lastModifiedBy>user</cp:lastModifiedBy>
  <cp:revision>3352</cp:revision>
  <cp:lastPrinted>2016-01-20T04:44:39Z</cp:lastPrinted>
  <dcterms:created xsi:type="dcterms:W3CDTF">2011-02-11T06:59:05Z</dcterms:created>
  <dcterms:modified xsi:type="dcterms:W3CDTF">2023-03-08T01:37:01Z</dcterms:modified>
</cp:coreProperties>
</file>